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19"/>
  </p:notesMasterIdLst>
  <p:sldIdLst>
    <p:sldId id="256" r:id="rId2"/>
    <p:sldId id="294" r:id="rId3"/>
    <p:sldId id="298" r:id="rId4"/>
    <p:sldId id="299" r:id="rId5"/>
    <p:sldId id="300" r:id="rId6"/>
    <p:sldId id="301" r:id="rId7"/>
    <p:sldId id="296" r:id="rId8"/>
    <p:sldId id="297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82" autoAdjust="0"/>
    <p:restoredTop sz="95126" autoAdjust="0"/>
  </p:normalViewPr>
  <p:slideViewPr>
    <p:cSldViewPr snapToGrid="0">
      <p:cViewPr varScale="1">
        <p:scale>
          <a:sx n="74" d="100"/>
          <a:sy n="74" d="100"/>
        </p:scale>
        <p:origin x="828" y="-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D9D0A7-4DA7-4675-9A78-F54CF1428252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54B056-A0DB-4EE3-A737-CDF198D959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9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2C2DD2C-8F06-4601-BD31-73B3E69E3DC7}"/>
              </a:ext>
            </a:extLst>
          </p:cNvPr>
          <p:cNvGrpSpPr/>
          <p:nvPr userDrawn="1"/>
        </p:nvGrpSpPr>
        <p:grpSpPr>
          <a:xfrm>
            <a:off x="54595" y="136525"/>
            <a:ext cx="3411936" cy="6673499"/>
            <a:chOff x="1256607" y="2388359"/>
            <a:chExt cx="3411936" cy="6673499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72229D18-69A1-4A27-961C-D7AEE6F25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0" cy="6673499"/>
            </a:xfrm>
            <a:prstGeom prst="line">
              <a:avLst/>
            </a:prstGeom>
            <a:ln w="285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67F2297B-359B-48B9-A1C2-1FC534C637BF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34119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0D6CDA6-88EF-4EA9-9AC0-BF2581E15712}"/>
              </a:ext>
            </a:extLst>
          </p:cNvPr>
          <p:cNvGrpSpPr/>
          <p:nvPr userDrawn="1"/>
        </p:nvGrpSpPr>
        <p:grpSpPr>
          <a:xfrm rot="10800000">
            <a:off x="6621471" y="559561"/>
            <a:ext cx="5544101" cy="6250465"/>
            <a:chOff x="1238410" y="2388359"/>
            <a:chExt cx="5544101" cy="62504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AC3E486-E436-46DE-8A42-F8BD682E647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56607" y="2402005"/>
              <a:ext cx="0" cy="62368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0BC962F8-AEB7-4CDA-A886-0AEACB3D0534}"/>
                </a:ext>
              </a:extLst>
            </p:cNvPr>
            <p:cNvCxnSpPr>
              <a:cxnSpLocks/>
            </p:cNvCxnSpPr>
            <p:nvPr/>
          </p:nvCxnSpPr>
          <p:spPr>
            <a:xfrm>
              <a:off x="1238410" y="2388359"/>
              <a:ext cx="55441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Box 44">
            <a:extLst>
              <a:ext uri="{FF2B5EF4-FFF2-40B4-BE49-F238E27FC236}">
                <a16:creationId xmlns="" xmlns:a16="http://schemas.microsoft.com/office/drawing/2014/main" id="{AA0D9607-6777-4CD7-96B2-9B187B91D5A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4626" y="6550224"/>
            <a:ext cx="3474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400" b="1" i="1" u="sng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SĐT: 0774860155</a:t>
            </a:r>
            <a:endParaRPr lang="en-US" altLang="vi-VN" sz="1400" b="1" i="1">
              <a:solidFill>
                <a:srgbClr val="0000CC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3B3E9BA-BC3A-4126-B46F-9DBB864E23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348717" y="559559"/>
            <a:ext cx="2798660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4">
            <a:extLst>
              <a:ext uri="{FF2B5EF4-FFF2-40B4-BE49-F238E27FC236}">
                <a16:creationId xmlns="" xmlns:a16="http://schemas.microsoft.com/office/drawing/2014/main" id="{72FBADE4-E339-4B0B-8EBA-B8B53CF39EC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0454851" y="6502248"/>
            <a:ext cx="3474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400" b="1" i="1" u="sng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FB: Duong Hung</a:t>
            </a:r>
            <a:endParaRPr lang="en-US" altLang="vi-VN" sz="1400" b="1" i="1">
              <a:solidFill>
                <a:srgbClr val="0000CC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2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564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988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29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68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15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077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70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58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201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787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3247-8E28-4208-A241-B7A86EB61EEF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7" descr="Light horizontal">
            <a:extLst>
              <a:ext uri="{FF2B5EF4-FFF2-40B4-BE49-F238E27FC236}">
                <a16:creationId xmlns="" xmlns:a16="http://schemas.microsoft.com/office/drawing/2014/main" id="{3332F7FE-A149-4B26-89B7-57253E7F35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2819" y="0"/>
            <a:ext cx="10366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016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gif"/><Relationship Id="rId7" Type="http://schemas.openxmlformats.org/officeDocument/2006/relationships/image" Target="../media/image2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3F8B60C-C00D-4571-A295-F6F38F44D634}"/>
              </a:ext>
            </a:extLst>
          </p:cNvPr>
          <p:cNvGrpSpPr/>
          <p:nvPr/>
        </p:nvGrpSpPr>
        <p:grpSpPr>
          <a:xfrm>
            <a:off x="196406" y="161218"/>
            <a:ext cx="11368687" cy="653446"/>
            <a:chOff x="614376" y="109819"/>
            <a:chExt cx="10105106" cy="835585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01479AD4-4344-4DF2-85EF-A235A70877F8}"/>
                </a:ext>
              </a:extLst>
            </p:cNvPr>
            <p:cNvGrpSpPr/>
            <p:nvPr/>
          </p:nvGrpSpPr>
          <p:grpSpPr>
            <a:xfrm>
              <a:off x="728181" y="109819"/>
              <a:ext cx="9641659" cy="835585"/>
              <a:chOff x="7476" y="792207"/>
              <a:chExt cx="9641659" cy="835585"/>
            </a:xfrm>
          </p:grpSpPr>
          <p:cxnSp>
            <p:nvCxnSpPr>
              <p:cNvPr id="5" name="Connector: Elbow 4">
                <a:extLst>
                  <a:ext uri="{FF2B5EF4-FFF2-40B4-BE49-F238E27FC236}">
                    <a16:creationId xmlns="" xmlns:a16="http://schemas.microsoft.com/office/drawing/2014/main" id="{52E34517-3CA7-4600-836C-7D3D84EA3ED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609460" y="-3481668"/>
                <a:ext cx="561805" cy="9517544"/>
              </a:xfrm>
              <a:prstGeom prst="bentConnector4">
                <a:avLst>
                  <a:gd name="adj1" fmla="val -40690"/>
                  <a:gd name="adj2" fmla="val 7704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2A9FF675-7E24-4BE5-886F-7B32759B14A9}"/>
                  </a:ext>
                </a:extLst>
              </p:cNvPr>
              <p:cNvSpPr txBox="1"/>
              <p:nvPr/>
            </p:nvSpPr>
            <p:spPr>
              <a:xfrm>
                <a:off x="7476" y="801305"/>
                <a:ext cx="2275106" cy="826487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92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CC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 </a:t>
                </a:r>
                <a:r>
                  <a:rPr lang="en-US" sz="36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Ch</a:t>
                </a:r>
                <a:r>
                  <a:rPr lang="vi-VN" sz="36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ư</a:t>
                </a:r>
                <a:r>
                  <a:rPr lang="en-US" sz="36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ơng 2:</a:t>
                </a:r>
                <a:r>
                  <a:rPr lang="en-US" sz="3600" b="1">
                    <a:solidFill>
                      <a:srgbClr val="0000CC"/>
                    </a:solidFill>
                    <a:latin typeface="UTM Swiss Condensed" panose="02000500000000000000" pitchFamily="2" charset="0"/>
                  </a:rPr>
                  <a:t> </a:t>
                </a:r>
                <a:endParaRPr lang="vi-VN" sz="36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C57EE90C-348C-4A60-A155-A3AEA1D0C971}"/>
                  </a:ext>
                </a:extLst>
              </p:cNvPr>
              <p:cNvSpPr txBox="1"/>
              <p:nvPr/>
            </p:nvSpPr>
            <p:spPr>
              <a:xfrm>
                <a:off x="2349670" y="792207"/>
                <a:ext cx="7232375" cy="826487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10000"/>
                      <a:lumOff val="90000"/>
                    </a:schemeClr>
                  </a:gs>
                  <a:gs pos="97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Yu Gothic Medium" panose="020B0500000000000000" pitchFamily="34" charset="-128"/>
                    <a:cs typeface="Duong Phuoc Sang" panose="02020603050405020304" pitchFamily="18" charset="0"/>
                  </a:rPr>
                  <a:t>§</a:t>
                </a:r>
                <a:r>
                  <a:rPr lang="en-US" sz="3600" b="1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➊</a:t>
                </a:r>
                <a:r>
                  <a:rPr lang="en-US" sz="3600" b="1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3600" b="1">
                    <a:solidFill>
                      <a:srgbClr val="0000CC"/>
                    </a:solidFill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LŨY THỪA</a:t>
                </a:r>
                <a:endParaRPr lang="vi-VN" sz="36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pic>
          <p:nvPicPr>
            <p:cNvPr id="48" name="Picture 30">
              <a:extLst>
                <a:ext uri="{FF2B5EF4-FFF2-40B4-BE49-F238E27FC236}">
                  <a16:creationId xmlns="" xmlns:a16="http://schemas.microsoft.com/office/drawing/2014/main" id="{201DB1BF-0F59-421B-8C76-174633606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76" y="250471"/>
              <a:ext cx="339755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5">
              <a:extLst>
                <a:ext uri="{FF2B5EF4-FFF2-40B4-BE49-F238E27FC236}">
                  <a16:creationId xmlns="" xmlns:a16="http://schemas.microsoft.com/office/drawing/2014/main" id="{0AFBE779-F341-4E06-8C74-6740BB3E6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0187" y="349252"/>
              <a:ext cx="699295" cy="561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32C2579-4762-4455-B7DB-6ADEFE9C056C}"/>
              </a:ext>
            </a:extLst>
          </p:cNvPr>
          <p:cNvGrpSpPr/>
          <p:nvPr/>
        </p:nvGrpSpPr>
        <p:grpSpPr>
          <a:xfrm>
            <a:off x="-2419578" y="1475501"/>
            <a:ext cx="4770439" cy="4824413"/>
            <a:chOff x="-2419578" y="1475500"/>
            <a:chExt cx="4770438" cy="4824413"/>
          </a:xfrm>
        </p:grpSpPr>
        <p:sp>
          <p:nvSpPr>
            <p:cNvPr id="123" name="AutoShape 46">
              <a:extLst>
                <a:ext uri="{FF2B5EF4-FFF2-40B4-BE49-F238E27FC236}">
                  <a16:creationId xmlns="" xmlns:a16="http://schemas.microsoft.com/office/drawing/2014/main" id="{DE44DECC-35BB-4B38-A9E0-16FE9EC86A74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-2446566" y="15024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1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4" name="AutoShape 47">
              <a:extLst>
                <a:ext uri="{FF2B5EF4-FFF2-40B4-BE49-F238E27FC236}">
                  <a16:creationId xmlns="" xmlns:a16="http://schemas.microsoft.com/office/drawing/2014/main" id="{92C32AFF-F71B-4A0A-B458-039FFC7482F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 flipH="1">
              <a:off x="-1961498" y="1910556"/>
              <a:ext cx="4032250" cy="392906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hlink">
                    <a:gamma/>
                    <a:tint val="0"/>
                    <a:invGamma/>
                    <a:alpha val="48000"/>
                    <a:lumMod val="0"/>
                    <a:lumOff val="100000"/>
                  </a:schemeClr>
                </a:gs>
              </a:gsLst>
              <a:lin ang="2700000" scaled="1"/>
              <a:tileRect/>
            </a:gradFill>
            <a:ln>
              <a:solidFill>
                <a:srgbClr val="0000CC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="" xmlns:a16="http://schemas.microsoft.com/office/drawing/2014/main" id="{857121FA-FB53-4B87-AAAE-7000DA201C49}"/>
                </a:ext>
              </a:extLst>
            </p:cNvPr>
            <p:cNvSpPr txBox="1"/>
            <p:nvPr/>
          </p:nvSpPr>
          <p:spPr>
            <a:xfrm>
              <a:off x="160080" y="2407581"/>
              <a:ext cx="210791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Nội dung</a:t>
              </a:r>
            </a:p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bài học</a:t>
              </a:r>
              <a:endParaRPr lang="vi-VN" sz="4800" b="1">
                <a:solidFill>
                  <a:srgbClr val="0000CC"/>
                </a:solidFill>
                <a:latin typeface="Duong Phuoc Sang" panose="02020603050405020304" pitchFamily="18" charset="0"/>
                <a:cs typeface="Duong Phuoc Sang" panose="02020603050405020304" pitchFamily="18" charset="0"/>
              </a:endParaRPr>
            </a:p>
          </p:txBody>
        </p:sp>
      </p:grpSp>
      <p:pic>
        <p:nvPicPr>
          <p:cNvPr id="133" name="Picture 132">
            <a:extLst>
              <a:ext uri="{FF2B5EF4-FFF2-40B4-BE49-F238E27FC236}">
                <a16:creationId xmlns="" xmlns:a16="http://schemas.microsoft.com/office/drawing/2014/main" id="{E429CB93-DEF0-4609-8D36-2D3202A08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" y="6774459"/>
            <a:ext cx="3903108" cy="10594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="" xmlns:a16="http://schemas.microsoft.com/office/drawing/2014/main" id="{34AA69BB-DAFF-44F1-98D9-61B0989E1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66" y="6582533"/>
            <a:ext cx="2775439" cy="383852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="" xmlns:a16="http://schemas.microsoft.com/office/drawing/2014/main" id="{440CE9CC-BA7E-4ACA-A48E-420C7421DF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26" y="5763126"/>
            <a:ext cx="624663" cy="1093159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="" xmlns:a16="http://schemas.microsoft.com/office/drawing/2014/main" id="{0338D9D2-4D33-448C-849E-21288CF02A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96251" y="29878"/>
            <a:ext cx="1095747" cy="663151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="" xmlns:a16="http://schemas.microsoft.com/office/drawing/2014/main" id="{24CB1D23-FECD-4706-A8C4-7029E807F6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622" y="539803"/>
            <a:ext cx="317765" cy="1074696"/>
          </a:xfrm>
          <a:prstGeom prst="rect">
            <a:avLst/>
          </a:prstGeom>
        </p:spPr>
      </p:pic>
      <p:pic>
        <p:nvPicPr>
          <p:cNvPr id="142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277485" y="625417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31BD0E5-D4FC-4A52-B4EB-724760E9DB91}"/>
              </a:ext>
            </a:extLst>
          </p:cNvPr>
          <p:cNvGrpSpPr/>
          <p:nvPr/>
        </p:nvGrpSpPr>
        <p:grpSpPr>
          <a:xfrm>
            <a:off x="3017992" y="1047751"/>
            <a:ext cx="5260975" cy="1947033"/>
            <a:chOff x="2921007" y="1047750"/>
            <a:chExt cx="5260974" cy="1947032"/>
          </a:xfrm>
        </p:grpSpPr>
        <p:sp>
          <p:nvSpPr>
            <p:cNvPr id="40" name="Freeform 3">
              <a:extLst>
                <a:ext uri="{FF2B5EF4-FFF2-40B4-BE49-F238E27FC236}">
                  <a16:creationId xmlns="" xmlns:a16="http://schemas.microsoft.com/office/drawing/2014/main" id="{824CBEE1-31EA-416E-BFE3-ABBBE4589FE9}"/>
                </a:ext>
              </a:extLst>
            </p:cNvPr>
            <p:cNvSpPr/>
            <p:nvPr/>
          </p:nvSpPr>
          <p:spPr>
            <a:xfrm>
              <a:off x="2921007" y="1359657"/>
              <a:ext cx="5094288" cy="1635125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solidFill>
              <a:srgbClr val="FFFF99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1" name="Group 6">
              <a:extLst>
                <a:ext uri="{FF2B5EF4-FFF2-40B4-BE49-F238E27FC236}">
                  <a16:creationId xmlns="" xmlns:a16="http://schemas.microsoft.com/office/drawing/2014/main" id="{3C8ADABB-BD34-4808-9BA3-ABF2C7716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1444" y="1047750"/>
              <a:ext cx="490537" cy="1814513"/>
              <a:chOff x="4648200" y="1056604"/>
              <a:chExt cx="490538" cy="1815184"/>
            </a:xfrm>
            <a:solidFill>
              <a:srgbClr val="FFFF99"/>
            </a:solidFill>
          </p:grpSpPr>
          <p:sp>
            <p:nvSpPr>
              <p:cNvPr id="42" name="Freeform 4">
                <a:extLst>
                  <a:ext uri="{FF2B5EF4-FFF2-40B4-BE49-F238E27FC236}">
                    <a16:creationId xmlns="" xmlns:a16="http://schemas.microsoft.com/office/drawing/2014/main" id="{96AF5BFF-7A4E-4676-A75E-DC6DA96494C8}"/>
                  </a:ext>
                </a:extLst>
              </p:cNvPr>
              <p:cNvSpPr/>
              <p:nvPr/>
            </p:nvSpPr>
            <p:spPr>
              <a:xfrm>
                <a:off x="4648200" y="1166183"/>
                <a:ext cx="490538" cy="1705605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3" name="Freeform 5">
                <a:extLst>
                  <a:ext uri="{FF2B5EF4-FFF2-40B4-BE49-F238E27FC236}">
                    <a16:creationId xmlns="" xmlns:a16="http://schemas.microsoft.com/office/drawing/2014/main" id="{053F355D-82A3-4604-901E-B3DDAB22CABA}"/>
                  </a:ext>
                </a:extLst>
              </p:cNvPr>
              <p:cNvSpPr/>
              <p:nvPr/>
            </p:nvSpPr>
            <p:spPr>
              <a:xfrm>
                <a:off x="4648200" y="1056604"/>
                <a:ext cx="400051" cy="166750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55" name="TextBox 86">
              <a:extLst>
                <a:ext uri="{FF2B5EF4-FFF2-40B4-BE49-F238E27FC236}">
                  <a16:creationId xmlns="" xmlns:a16="http://schemas.microsoft.com/office/drawing/2014/main" id="{9765BCD9-66EE-4906-B055-9143B0E3D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8817" y="1757282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⓵.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1" name="Text Box 44">
              <a:extLst>
                <a:ext uri="{FF2B5EF4-FFF2-40B4-BE49-F238E27FC236}">
                  <a16:creationId xmlns="" xmlns:a16="http://schemas.microsoft.com/office/drawing/2014/main" id="{90E0A258-66ED-4E84-B135-1778F23A50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98771" y="2009775"/>
              <a:ext cx="37822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DCBDB33-068B-48DE-9C66-811A98E06E08}"/>
              </a:ext>
            </a:extLst>
          </p:cNvPr>
          <p:cNvGrpSpPr/>
          <p:nvPr/>
        </p:nvGrpSpPr>
        <p:grpSpPr>
          <a:xfrm>
            <a:off x="3032135" y="2767014"/>
            <a:ext cx="6219825" cy="1939925"/>
            <a:chOff x="3032134" y="2767013"/>
            <a:chExt cx="6219825" cy="1939925"/>
          </a:xfrm>
        </p:grpSpPr>
        <p:sp>
          <p:nvSpPr>
            <p:cNvPr id="44" name="Freeform 78">
              <a:extLst>
                <a:ext uri="{FF2B5EF4-FFF2-40B4-BE49-F238E27FC236}">
                  <a16:creationId xmlns="" xmlns:a16="http://schemas.microsoft.com/office/drawing/2014/main" id="{17ADFB3B-59EF-43A9-95F3-A3B59EF2E388}"/>
                </a:ext>
              </a:extLst>
            </p:cNvPr>
            <p:cNvSpPr/>
            <p:nvPr/>
          </p:nvSpPr>
          <p:spPr>
            <a:xfrm>
              <a:off x="3032134" y="3070225"/>
              <a:ext cx="617220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5" name="Group 79">
              <a:extLst>
                <a:ext uri="{FF2B5EF4-FFF2-40B4-BE49-F238E27FC236}">
                  <a16:creationId xmlns="" xmlns:a16="http://schemas.microsoft.com/office/drawing/2014/main" id="{D2A8CC4B-99C8-4811-BB70-23ED192BE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6334" y="2767013"/>
              <a:ext cx="555625" cy="1816100"/>
              <a:chOff x="4476750" y="1056604"/>
              <a:chExt cx="661988" cy="1815184"/>
            </a:xfrm>
            <a:solidFill>
              <a:schemeClr val="bg2">
                <a:lumMod val="90000"/>
              </a:schemeClr>
            </a:solidFill>
          </p:grpSpPr>
          <p:sp>
            <p:nvSpPr>
              <p:cNvPr id="46" name="Freeform 80">
                <a:extLst>
                  <a:ext uri="{FF2B5EF4-FFF2-40B4-BE49-F238E27FC236}">
                    <a16:creationId xmlns="" xmlns:a16="http://schemas.microsoft.com/office/drawing/2014/main" id="{12E6C1D0-E0EE-4A0A-922A-E226CC77D5B7}"/>
                  </a:ext>
                </a:extLst>
              </p:cNvPr>
              <p:cNvSpPr/>
              <p:nvPr/>
            </p:nvSpPr>
            <p:spPr>
              <a:xfrm>
                <a:off x="4476750" y="1166086"/>
                <a:ext cx="661988" cy="1705702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="" xmlns:a16="http://schemas.microsoft.com/office/drawing/2014/main" id="{8A2C7CDC-6F6A-40EC-A491-54CD4D93CC4E}"/>
                  </a:ext>
                </a:extLst>
              </p:cNvPr>
              <p:cNvSpPr/>
              <p:nvPr/>
            </p:nvSpPr>
            <p:spPr>
              <a:xfrm>
                <a:off x="4648867" y="1056604"/>
                <a:ext cx="399084" cy="166603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2" name="TextBox 86">
              <a:extLst>
                <a:ext uri="{FF2B5EF4-FFF2-40B4-BE49-F238E27FC236}">
                  <a16:creationId xmlns="" xmlns:a16="http://schemas.microsoft.com/office/drawing/2014/main" id="{858CAB16-79D3-40E6-B360-193B5CFF3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0440" y="341687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⓶.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3" name="Text Box 44">
              <a:extLst>
                <a:ext uri="{FF2B5EF4-FFF2-40B4-BE49-F238E27FC236}">
                  <a16:creationId xmlns="" xmlns:a16="http://schemas.microsoft.com/office/drawing/2014/main" id="{1EBC1926-F67B-422E-9010-F21D6538AB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025775" y="3632680"/>
              <a:ext cx="5171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Phân dạng bài tập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CBA0F34-FD7B-407E-895E-53D522E0B61A}"/>
              </a:ext>
            </a:extLst>
          </p:cNvPr>
          <p:cNvGrpSpPr/>
          <p:nvPr/>
        </p:nvGrpSpPr>
        <p:grpSpPr>
          <a:xfrm>
            <a:off x="3032133" y="4525963"/>
            <a:ext cx="7245351" cy="1924051"/>
            <a:chOff x="3032134" y="4525963"/>
            <a:chExt cx="7245350" cy="1924050"/>
          </a:xfrm>
        </p:grpSpPr>
        <p:sp>
          <p:nvSpPr>
            <p:cNvPr id="51" name="Freeform 82">
              <a:extLst>
                <a:ext uri="{FF2B5EF4-FFF2-40B4-BE49-F238E27FC236}">
                  <a16:creationId xmlns="" xmlns:a16="http://schemas.microsoft.com/office/drawing/2014/main" id="{BBD3DA14-C893-4985-9897-66CFAD83D338}"/>
                </a:ext>
              </a:extLst>
            </p:cNvPr>
            <p:cNvSpPr/>
            <p:nvPr/>
          </p:nvSpPr>
          <p:spPr>
            <a:xfrm>
              <a:off x="3032134" y="4813300"/>
              <a:ext cx="720725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solidFill>
              <a:srgbClr val="FFFF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52" name="Group 83">
              <a:extLst>
                <a:ext uri="{FF2B5EF4-FFF2-40B4-BE49-F238E27FC236}">
                  <a16:creationId xmlns="" xmlns:a16="http://schemas.microsoft.com/office/drawing/2014/main" id="{3A090C61-9299-488A-89B9-99D714ABE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80609" y="4525963"/>
              <a:ext cx="396875" cy="1814512"/>
              <a:chOff x="4476750" y="1056604"/>
              <a:chExt cx="661988" cy="1815184"/>
            </a:xfrm>
            <a:solidFill>
              <a:srgbClr val="92D050"/>
            </a:solidFill>
          </p:grpSpPr>
          <p:sp>
            <p:nvSpPr>
              <p:cNvPr id="53" name="Freeform 84">
                <a:extLst>
                  <a:ext uri="{FF2B5EF4-FFF2-40B4-BE49-F238E27FC236}">
                    <a16:creationId xmlns="" xmlns:a16="http://schemas.microsoft.com/office/drawing/2014/main" id="{3DD02D2F-8D59-4DBC-850E-585F6B267DA9}"/>
                  </a:ext>
                </a:extLst>
              </p:cNvPr>
              <p:cNvSpPr/>
              <p:nvPr/>
            </p:nvSpPr>
            <p:spPr>
              <a:xfrm>
                <a:off x="4476750" y="1166182"/>
                <a:ext cx="661988" cy="1705606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FFFFCC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54" name="Freeform 85">
                <a:extLst>
                  <a:ext uri="{FF2B5EF4-FFF2-40B4-BE49-F238E27FC236}">
                    <a16:creationId xmlns="" xmlns:a16="http://schemas.microsoft.com/office/drawing/2014/main" id="{C3F7D536-864C-469F-90B9-13149ED5B2D8}"/>
                  </a:ext>
                </a:extLst>
              </p:cNvPr>
              <p:cNvSpPr/>
              <p:nvPr/>
            </p:nvSpPr>
            <p:spPr>
              <a:xfrm>
                <a:off x="4648868" y="1056604"/>
                <a:ext cx="399840" cy="166749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FFFFC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4" name="TextBox 86">
              <a:extLst>
                <a:ext uri="{FF2B5EF4-FFF2-40B4-BE49-F238E27FC236}">
                  <a16:creationId xmlns="" xmlns:a16="http://schemas.microsoft.com/office/drawing/2014/main" id="{4FEF2E6A-63C3-417D-908D-395B2B214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363" y="525340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⓷.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5" name="Text Box 44">
              <a:extLst>
                <a:ext uri="{FF2B5EF4-FFF2-40B4-BE49-F238E27FC236}">
                  <a16:creationId xmlns="" xmlns:a16="http://schemas.microsoft.com/office/drawing/2014/main" id="{AFA8D580-C0E3-414C-9FE0-ABD79551DC9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85325" y="5487987"/>
              <a:ext cx="51719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minh họa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4F931564-88EE-4C86-AC1F-F700643256C0}"/>
              </a:ext>
            </a:extLst>
          </p:cNvPr>
          <p:cNvCxnSpPr>
            <a:cxnSpLocks/>
          </p:cNvCxnSpPr>
          <p:nvPr/>
        </p:nvCxnSpPr>
        <p:spPr>
          <a:xfrm>
            <a:off x="2267991" y="3416875"/>
            <a:ext cx="716519" cy="474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827FD7EF-346F-4AE9-BC85-4F872C9CE0EF}"/>
              </a:ext>
            </a:extLst>
          </p:cNvPr>
          <p:cNvCxnSpPr>
            <a:cxnSpLocks/>
          </p:cNvCxnSpPr>
          <p:nvPr/>
        </p:nvCxnSpPr>
        <p:spPr>
          <a:xfrm>
            <a:off x="2282807" y="3441129"/>
            <a:ext cx="733175" cy="2321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65B3E98E-DE5D-4878-8E0A-9CF680EE407F}"/>
              </a:ext>
            </a:extLst>
          </p:cNvPr>
          <p:cNvCxnSpPr>
            <a:cxnSpLocks/>
          </p:cNvCxnSpPr>
          <p:nvPr/>
        </p:nvCxnSpPr>
        <p:spPr>
          <a:xfrm flipV="1">
            <a:off x="2282809" y="2111029"/>
            <a:ext cx="730921" cy="13300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2850" y="6364481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635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019" y="1003122"/>
                <a:ext cx="11951976" cy="26376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b="1" u="sng">
                    <a:solidFill>
                      <a:srgbClr val="0000CC"/>
                    </a:solidFill>
                  </a:rPr>
                  <a:t>Câu 3</a:t>
                </a:r>
                <a:r>
                  <a:rPr lang="vi-VN" sz="3600" b="1" u="sng">
                    <a:solidFill>
                      <a:srgbClr val="0000CC"/>
                    </a:solidFill>
                  </a:rPr>
                  <a:t>.</a:t>
                </a:r>
                <a:r>
                  <a:rPr lang="vi-VN" sz="3600" b="1"/>
                  <a:t> </a:t>
                </a:r>
                <a:r>
                  <a:rPr lang="fr-FR" sz="3600"/>
                  <a:t>Trong </a:t>
                </a:r>
                <a:r>
                  <a:rPr lang="fr-FR" sz="3600" dirty="0" err="1"/>
                  <a:t>các</a:t>
                </a:r>
                <a:r>
                  <a:rPr lang="fr-FR" sz="3600" dirty="0"/>
                  <a:t> </a:t>
                </a:r>
                <a:r>
                  <a:rPr lang="fr-FR" sz="3600" dirty="0" err="1"/>
                  <a:t>biểu</a:t>
                </a:r>
                <a:r>
                  <a:rPr lang="fr-FR" sz="3600" dirty="0"/>
                  <a:t> </a:t>
                </a:r>
                <a:r>
                  <a:rPr lang="fr-FR" sz="3600" dirty="0" err="1"/>
                  <a:t>thức</a:t>
                </a:r>
                <a:r>
                  <a:rPr lang="fr-FR" sz="3600" dirty="0"/>
                  <a:t> </a:t>
                </a:r>
                <a:r>
                  <a:rPr lang="fr-FR" sz="3600" dirty="0" err="1"/>
                  <a:t>sau</a:t>
                </a:r>
                <a:r>
                  <a:rPr lang="fr-FR" sz="3600" dirty="0"/>
                  <a:t>, </a:t>
                </a:r>
                <a:r>
                  <a:rPr lang="fr-FR" sz="3600" dirty="0" err="1"/>
                  <a:t>biểu</a:t>
                </a:r>
                <a:r>
                  <a:rPr lang="fr-FR" sz="3600" dirty="0"/>
                  <a:t> </a:t>
                </a:r>
                <a:r>
                  <a:rPr lang="fr-FR" sz="3600" dirty="0" err="1"/>
                  <a:t>thức</a:t>
                </a:r>
                <a:r>
                  <a:rPr lang="fr-FR" sz="3600" dirty="0"/>
                  <a:t> </a:t>
                </a:r>
                <a:r>
                  <a:rPr lang="fr-FR" sz="3600" dirty="0" err="1"/>
                  <a:t>nào</a:t>
                </a:r>
                <a:r>
                  <a:rPr lang="fr-FR" sz="3600" dirty="0"/>
                  <a:t> </a:t>
                </a:r>
                <a:r>
                  <a:rPr lang="fr-FR" sz="3600" b="1" dirty="0" err="1"/>
                  <a:t>không</a:t>
                </a:r>
                <a:r>
                  <a:rPr lang="fr-FR" sz="3600" b="1" dirty="0"/>
                  <a:t> </a:t>
                </a:r>
                <a:r>
                  <a:rPr lang="fr-FR" sz="3600" b="1" dirty="0" err="1"/>
                  <a:t>có</a:t>
                </a:r>
                <a:r>
                  <a:rPr lang="fr-FR" sz="3600" b="1" dirty="0"/>
                  <a:t> </a:t>
                </a:r>
                <a:r>
                  <a:rPr lang="fr-FR" sz="3600" b="1" dirty="0" err="1"/>
                  <a:t>nghĩa</a:t>
                </a:r>
                <a:r>
                  <a:rPr lang="fr-FR" sz="3600" b="1" dirty="0"/>
                  <a:t> ?</a:t>
                </a:r>
                <a:endParaRPr lang="en-US" sz="3600" dirty="0"/>
              </a:p>
              <a:p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	Ⓐ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/>
                  <a:t>.</a:t>
                </a:r>
                <a:r>
                  <a:rPr lang="en-US" sz="3600"/>
                  <a:t>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	Ⓑ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/>
                  <a:t>.</a:t>
                </a:r>
                <a:r>
                  <a:rPr lang="en-US" sz="3600"/>
                  <a:t>	</a:t>
                </a:r>
              </a:p>
              <a:p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	Ⓒ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/>
                  <a:t>.</a:t>
                </a:r>
                <a:r>
                  <a:rPr lang="en-US" sz="3600"/>
                  <a:t>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	Ⓓ</a:t>
                </a:r>
                <a:r>
                  <a:rPr lang="en-US" sz="3600" b="1"/>
                  <a:t>.</a:t>
                </a:r>
                <a:r>
                  <a:rPr lang="en-US" sz="36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9" y="1003122"/>
                <a:ext cx="11951976" cy="2637677"/>
              </a:xfrm>
              <a:prstGeom prst="rect">
                <a:avLst/>
              </a:prstGeom>
              <a:blipFill>
                <a:blip r:embed="rId5"/>
                <a:stretch>
                  <a:fillRect l="-1477" t="-7834" b="-4608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BFC44F5D-5A03-429E-A3E3-CCED1EEF7D32}"/>
              </a:ext>
            </a:extLst>
          </p:cNvPr>
          <p:cNvSpPr txBox="1">
            <a:spLocks/>
          </p:cNvSpPr>
          <p:nvPr/>
        </p:nvSpPr>
        <p:spPr>
          <a:xfrm>
            <a:off x="153893" y="3685739"/>
            <a:ext cx="6230867" cy="2637677"/>
          </a:xfrm>
          <a:prstGeom prst="rect">
            <a:avLst/>
          </a:prstGeom>
          <a:solidFill>
            <a:srgbClr val="CCEC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b="1">
                <a:solidFill>
                  <a:srgbClr val="0000CC"/>
                </a:solidFill>
              </a:rPr>
              <a:t>Lời giải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Theo định nghĩa lũy thừa với số mũ hữu tỉ thì cơ số phải dương.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Chọn B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860BDC6-5F72-4A43-AB08-048A51722BA8}"/>
              </a:ext>
            </a:extLst>
          </p:cNvPr>
          <p:cNvSpPr txBox="1">
            <a:spLocks/>
          </p:cNvSpPr>
          <p:nvPr/>
        </p:nvSpPr>
        <p:spPr>
          <a:xfrm>
            <a:off x="6432889" y="3685738"/>
            <a:ext cx="5653347" cy="2637677"/>
          </a:xfrm>
          <a:prstGeom prst="rect">
            <a:avLst/>
          </a:prstGeom>
          <a:solidFill>
            <a:srgbClr val="CCEC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T</a:t>
            </a:r>
            <a:r>
              <a:rPr lang="en-US" b="1">
                <a:solidFill>
                  <a:srgbClr val="0000CC"/>
                </a:solidFill>
              </a:rPr>
              <a:t>rắc nghiệm</a:t>
            </a:r>
            <a:endParaRPr lang="vi-VN">
              <a:solidFill>
                <a:srgbClr val="0000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Chú ý số mũ hữu tỷ thì ĐK của Cơ số phải dương.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Ở câu C số mũ nguyên âm nên cơ số thực khác 0.</a:t>
            </a:r>
          </a:p>
        </p:txBody>
      </p:sp>
      <p:sp>
        <p:nvSpPr>
          <p:cNvPr id="15" name="Freeform 47">
            <a:extLst>
              <a:ext uri="{FF2B5EF4-FFF2-40B4-BE49-F238E27FC236}">
                <a16:creationId xmlns="" xmlns:a16="http://schemas.microsoft.com/office/drawing/2014/main" id="{867C9950-8244-4BED-A080-07EF82C9C6A7}"/>
              </a:ext>
            </a:extLst>
          </p:cNvPr>
          <p:cNvSpPr/>
          <p:nvPr/>
        </p:nvSpPr>
        <p:spPr>
          <a:xfrm>
            <a:off x="4936317" y="2113156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7485" y="625417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82306" y="6312559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54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30" y="128041"/>
            <a:ext cx="738457" cy="685801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5" y="1793218"/>
              <a:ext cx="595035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Hexagon 26">
            <a:extLst>
              <a:ext uri="{FF2B5EF4-FFF2-40B4-BE49-F238E27FC236}">
                <a16:creationId xmlns=""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5" y="128038"/>
            <a:ext cx="5446567" cy="594351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1F9ED2D-C56C-485E-BB13-F68F1FC6F4C6}"/>
              </a:ext>
            </a:extLst>
          </p:cNvPr>
          <p:cNvGrpSpPr/>
          <p:nvPr/>
        </p:nvGrpSpPr>
        <p:grpSpPr>
          <a:xfrm>
            <a:off x="251406" y="1151696"/>
            <a:ext cx="11762703" cy="4597808"/>
            <a:chOff x="214648" y="1254220"/>
            <a:chExt cx="11762703" cy="4597808"/>
          </a:xfrm>
        </p:grpSpPr>
        <p:sp>
          <p:nvSpPr>
            <p:cNvPr id="18" name="Content Placeholder 2">
              <a:extLst>
                <a:ext uri="{FF2B5EF4-FFF2-40B4-BE49-F238E27FC236}">
                  <a16:creationId xmlns="" xmlns:a16="http://schemas.microsoft.com/office/drawing/2014/main" id="{5C607D02-F3EA-4874-B48F-93ED609CEE50}"/>
                </a:ext>
              </a:extLst>
            </p:cNvPr>
            <p:cNvSpPr txBox="1">
              <a:spLocks/>
            </p:cNvSpPr>
            <p:nvPr/>
          </p:nvSpPr>
          <p:spPr>
            <a:xfrm>
              <a:off x="214648" y="1581871"/>
              <a:ext cx="11762703" cy="4270157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00CC"/>
              </a:solidFill>
              <a:prstDash val="sysDash"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ym typeface="Wingdings 2" panose="05020102010507070707" pitchFamily="18" charset="2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1C5BF100-4FBE-4CB4-B6E7-1F7B5CF0B112}"/>
                </a:ext>
              </a:extLst>
            </p:cNvPr>
            <p:cNvGrpSpPr/>
            <p:nvPr/>
          </p:nvGrpSpPr>
          <p:grpSpPr>
            <a:xfrm>
              <a:off x="246736" y="1254220"/>
              <a:ext cx="8315072" cy="657742"/>
              <a:chOff x="2647129" y="2236893"/>
              <a:chExt cx="8315072" cy="657742"/>
            </a:xfrm>
          </p:grpSpPr>
          <p:sp>
            <p:nvSpPr>
              <p:cNvPr id="14" name="Hexagon 26">
                <a:extLst>
                  <a:ext uri="{FF2B5EF4-FFF2-40B4-BE49-F238E27FC236}">
                    <a16:creationId xmlns="" xmlns:a16="http://schemas.microsoft.com/office/drawing/2014/main" id="{B3E21DF9-1EE7-48EE-81BF-7969A2791AC5}"/>
                  </a:ext>
                </a:extLst>
              </p:cNvPr>
              <p:cNvSpPr/>
              <p:nvPr/>
            </p:nvSpPr>
            <p:spPr bwMode="auto">
              <a:xfrm>
                <a:off x="2647129" y="2241821"/>
                <a:ext cx="3309942" cy="652814"/>
              </a:xfrm>
              <a:prstGeom prst="hexagon">
                <a:avLst>
                  <a:gd name="adj" fmla="val 31838"/>
                  <a:gd name="vf" fmla="val 11547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rgbClr val="C00000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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</a:rPr>
                  <a:t>Dạng 2:</a:t>
                </a:r>
                <a:endParaRPr lang="en-US" sz="3733" b="1" kern="0" dirty="0">
                  <a:solidFill>
                    <a:srgbClr val="0000CC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5" name="Chevron 29">
                <a:extLst>
                  <a:ext uri="{FF2B5EF4-FFF2-40B4-BE49-F238E27FC236}">
                    <a16:creationId xmlns="" xmlns:a16="http://schemas.microsoft.com/office/drawing/2014/main" id="{99BFC4DC-7A33-4BEA-AAE9-33513B37C698}"/>
                  </a:ext>
                </a:extLst>
              </p:cNvPr>
              <p:cNvSpPr/>
              <p:nvPr/>
            </p:nvSpPr>
            <p:spPr bwMode="auto">
              <a:xfrm>
                <a:off x="5788841" y="2236893"/>
                <a:ext cx="5173360" cy="652813"/>
              </a:xfrm>
              <a:prstGeom prst="chevron">
                <a:avLst>
                  <a:gd name="adj" fmla="val 3404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733" b="1">
                    <a:solidFill>
                      <a:srgbClr val="FF0000"/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Rút gọn biểu thức</a:t>
                </a:r>
                <a:endParaRPr lang="en-US" sz="3733" b="1" kern="0" dirty="0">
                  <a:solidFill>
                    <a:srgbClr val="FF0000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>
                <a:extLst>
                  <a:ext uri="{FF2B5EF4-FFF2-40B4-BE49-F238E27FC236}">
                    <a16:creationId xmlns="" xmlns:a16="http://schemas.microsoft.com/office/drawing/2014/main" id="{2B2853A7-18F7-4ED0-A163-BA3E008E32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406" y="2252470"/>
                <a:ext cx="11737327" cy="3287145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ym typeface="Wingdings 2" panose="05020102010507070707" pitchFamily="18" charset="2"/>
                  </a:rPr>
                  <a:t></a:t>
                </a:r>
                <a:r>
                  <a:rPr lang="en-US" sz="4400" b="1" i="1" dirty="0" err="1">
                    <a:solidFill>
                      <a:srgbClr val="0000CC"/>
                    </a:solidFill>
                  </a:rPr>
                  <a:t>Phương</a:t>
                </a:r>
                <a:r>
                  <a:rPr lang="en-US" sz="4400" b="1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4400" b="1" i="1" dirty="0" err="1">
                    <a:solidFill>
                      <a:srgbClr val="0000CC"/>
                    </a:solidFill>
                  </a:rPr>
                  <a:t>pháp</a:t>
                </a:r>
                <a:r>
                  <a:rPr lang="en-US" sz="4400" b="1" i="1" dirty="0"/>
                  <a:t>  </a:t>
                </a:r>
                <a:endParaRPr lang="vi-VN" sz="4400" dirty="0"/>
              </a:p>
              <a:p>
                <a:r>
                  <a:rPr lang="en-US" sz="4400" dirty="0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 </a:t>
                </a:r>
                <a:r>
                  <a:rPr lang="en-US" sz="4400" dirty="0"/>
                  <a:t>. </a:t>
                </a:r>
                <a:r>
                  <a:rPr lang="en-US" sz="4400" dirty="0" err="1"/>
                  <a:t>á</a:t>
                </a:r>
                <a:r>
                  <a:rPr lang="en-US" sz="4400" dirty="0" err="1" smtClean="0"/>
                  <a:t>p</a:t>
                </a:r>
                <a:r>
                  <a:rPr lang="en-US" sz="4400" dirty="0" smtClean="0"/>
                  <a:t> </a:t>
                </a:r>
                <a:r>
                  <a:rPr lang="en-US" sz="4400" dirty="0" err="1"/>
                  <a:t>dụng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các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công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thức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lũy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thừa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với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thực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công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thức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về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căn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bậc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r>
                  <a:rPr lang="en-US" sz="4400" dirty="0"/>
                  <a:t> </a:t>
                </a:r>
                <a:r>
                  <a:rPr lang="en-US" sz="4400" dirty="0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</a:t>
                </a:r>
                <a:r>
                  <a:rPr lang="en-US" sz="4400" dirty="0"/>
                  <a:t>. </a:t>
                </a:r>
                <a:r>
                  <a:rPr lang="en-US" sz="4400" dirty="0" err="1"/>
                  <a:t>Sử</a:t>
                </a:r>
                <a:r>
                  <a:rPr lang="en-US" sz="4400" dirty="0"/>
                  <a:t> </a:t>
                </a:r>
                <a:r>
                  <a:rPr lang="en-US" sz="4400" dirty="0" err="1"/>
                  <a:t>dụng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máy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tính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cầm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tay</a:t>
                </a:r>
                <a:r>
                  <a:rPr lang="en-US" sz="4400" dirty="0"/>
                  <a:t>.</a:t>
                </a:r>
              </a:p>
            </p:txBody>
          </p:sp>
        </mc:Choice>
        <mc:Fallback>
          <p:sp>
            <p:nvSpPr>
              <p:cNvPr id="2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853A7-18F7-4ED0-A163-BA3E008E3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6" y="2252470"/>
                <a:ext cx="11737327" cy="3287145"/>
              </a:xfrm>
              <a:prstGeom prst="rect">
                <a:avLst/>
              </a:prstGeom>
              <a:blipFill rotWithShape="0">
                <a:blip r:embed="rId5"/>
                <a:stretch>
                  <a:fillRect l="-2077" t="-5926" r="-1194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7485" y="625417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82307" y="6312738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5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019" y="1003122"/>
                <a:ext cx="11951976" cy="26376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b="1" u="sng">
                    <a:solidFill>
                      <a:srgbClr val="0000CC"/>
                    </a:solidFill>
                  </a:rPr>
                  <a:t>Câu 1</a:t>
                </a:r>
                <a:r>
                  <a:rPr lang="vi-VN" sz="3600" b="1" u="sng">
                    <a:solidFill>
                      <a:srgbClr val="0000CC"/>
                    </a:solidFill>
                  </a:rPr>
                  <a:t>.</a:t>
                </a:r>
                <a:r>
                  <a:rPr lang="vi-VN" sz="3600" b="1"/>
                  <a:t>  </a:t>
                </a:r>
                <a:r>
                  <a:rPr lang="en-US" sz="3600" dirty="0"/>
                  <a:t>Cho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là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số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thực</a:t>
                </a:r>
                <a:r>
                  <a:rPr lang="en-US" sz="3600" dirty="0"/>
                  <a:t> </a:t>
                </a:r>
                <a:r>
                  <a:rPr lang="en-US" sz="3600" dirty="0" err="1"/>
                  <a:t>dương</a:t>
                </a:r>
                <a:r>
                  <a:rPr lang="en-US" sz="3600" dirty="0"/>
                  <a:t>. </a:t>
                </a:r>
                <a:r>
                  <a:rPr lang="en-US" sz="3600" dirty="0" err="1"/>
                  <a:t>Giá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trị</a:t>
                </a:r>
                <a:r>
                  <a:rPr lang="en-US" sz="3600" dirty="0"/>
                  <a:t> </a:t>
                </a:r>
                <a:r>
                  <a:rPr lang="en-US" sz="3600" dirty="0" err="1"/>
                  <a:t>rút</a:t>
                </a:r>
                <a:r>
                  <a:rPr lang="en-US" sz="3600" dirty="0"/>
                  <a:t> </a:t>
                </a:r>
                <a:r>
                  <a:rPr lang="en-US" sz="3600" dirty="0" err="1"/>
                  <a:t>gọn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biểu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thức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bằng</a:t>
                </a:r>
                <a:r>
                  <a:rPr lang="en-US" sz="3600" dirty="0"/>
                  <a:t>  </a:t>
                </a:r>
              </a:p>
              <a:p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Ⓐ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/>
                  <a:t>.	</a:t>
                </a:r>
                <a:r>
                  <a:rPr lang="en-US" sz="3600"/>
                  <a:t>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Ⓑ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/>
                  <a:t>.	</a:t>
                </a:r>
                <a:r>
                  <a:rPr lang="en-US" sz="3600"/>
                  <a:t>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Ⓒ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/>
                  <a:t>.	</a:t>
                </a:r>
                <a:r>
                  <a:rPr lang="en-US" sz="3600"/>
                  <a:t>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Ⓓ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9" y="1003122"/>
                <a:ext cx="11951976" cy="2637677"/>
              </a:xfrm>
              <a:prstGeom prst="rect">
                <a:avLst/>
              </a:prstGeom>
              <a:blipFill>
                <a:blip r:embed="rId5"/>
                <a:stretch>
                  <a:fillRect l="-1477" t="-7834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893" y="3685739"/>
                <a:ext cx="6230867" cy="2637677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Ta </a:t>
                </a:r>
                <a:r>
                  <a:rPr lang="en-US" err="1"/>
                  <a:t>có</a:t>
                </a:r>
                <a:r>
                  <a:rPr lang="en-US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endParaRPr lang="en-US" i="1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i="1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3" y="3685739"/>
                <a:ext cx="6230867" cy="2637677"/>
              </a:xfrm>
              <a:prstGeom prst="rect">
                <a:avLst/>
              </a:prstGeom>
              <a:blipFill>
                <a:blip r:embed="rId6"/>
                <a:stretch>
                  <a:fillRect l="-2148" t="-7604" b="-414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860BDC6-5F72-4A43-AB08-048A51722BA8}"/>
              </a:ext>
            </a:extLst>
          </p:cNvPr>
          <p:cNvSpPr txBox="1">
            <a:spLocks/>
          </p:cNvSpPr>
          <p:nvPr/>
        </p:nvSpPr>
        <p:spPr>
          <a:xfrm>
            <a:off x="6432889" y="3673100"/>
            <a:ext cx="5653347" cy="2637677"/>
          </a:xfrm>
          <a:prstGeom prst="rect">
            <a:avLst/>
          </a:prstGeom>
          <a:solidFill>
            <a:srgbClr val="CCEC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T</a:t>
            </a:r>
            <a:r>
              <a:rPr lang="en-US" b="1">
                <a:solidFill>
                  <a:srgbClr val="0000CC"/>
                </a:solidFill>
              </a:rPr>
              <a:t>rắc nghiệm</a:t>
            </a:r>
            <a:endParaRPr lang="vi-VN">
              <a:solidFill>
                <a:srgbClr val="0000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Dùng máy tính Casio,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Chọn a=5, xét hiệu bằng 0</a:t>
            </a:r>
            <a:endParaRPr lang="vi-VN" dirty="0"/>
          </a:p>
        </p:txBody>
      </p:sp>
      <p:sp>
        <p:nvSpPr>
          <p:cNvPr id="15" name="Freeform 47">
            <a:extLst>
              <a:ext uri="{FF2B5EF4-FFF2-40B4-BE49-F238E27FC236}">
                <a16:creationId xmlns="" xmlns:a16="http://schemas.microsoft.com/office/drawing/2014/main" id="{948E76C6-BBFF-4F52-BE1C-65A8B2C7275E}"/>
              </a:ext>
            </a:extLst>
          </p:cNvPr>
          <p:cNvSpPr/>
          <p:nvPr/>
        </p:nvSpPr>
        <p:spPr>
          <a:xfrm>
            <a:off x="6040573" y="2321960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77485" y="625417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6549" y="632341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470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019" y="1003122"/>
                <a:ext cx="11951976" cy="26376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b="1" u="sng">
                    <a:solidFill>
                      <a:srgbClr val="0000CC"/>
                    </a:solidFill>
                  </a:rPr>
                  <a:t>Câu 2</a:t>
                </a:r>
                <a:r>
                  <a:rPr lang="vi-VN" sz="3600" b="1" u="sng">
                    <a:solidFill>
                      <a:srgbClr val="0000CC"/>
                    </a:solidFill>
                  </a:rPr>
                  <a:t>.</a:t>
                </a:r>
                <a:r>
                  <a:rPr lang="vi-VN" sz="3600" b="1"/>
                  <a:t>   </a:t>
                </a:r>
                <a:r>
                  <a:rPr lang="vi-VN" sz="3600" dirty="0"/>
                  <a:t>Cho biểu thức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3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vi-VN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vi-VN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rad>
                  </m:oMath>
                </a14:m>
                <a:r>
                  <a:rPr lang="vi-VN" sz="3600" dirty="0"/>
                  <a:t>, với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3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3600" dirty="0"/>
                  <a:t>. Mệnh đề nào dưới đây đúng?</a:t>
                </a:r>
                <a:endParaRPr lang="en-US" sz="3600" dirty="0"/>
              </a:p>
              <a:p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Ⓐ</a:t>
                </a:r>
                <a:r>
                  <a:rPr lang="vi-VN" sz="3600" b="1" dirty="0"/>
                  <a:t>.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6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sup>
                    </m:sSup>
                  </m:oMath>
                </a14:m>
                <a:r>
                  <a:rPr lang="vi-VN" sz="3600" dirty="0"/>
                  <a:t>.</a:t>
                </a:r>
                <a:r>
                  <a:rPr lang="vi-VN" sz="3600"/>
                  <a:t>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Ⓑ</a:t>
                </a:r>
                <a:r>
                  <a:rPr lang="vi-VN" sz="3600" b="1"/>
                  <a:t>.</a:t>
                </a:r>
                <a:r>
                  <a:rPr lang="en-US" sz="3600" b="1"/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vi-VN" sz="36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sup>
                    </m:sSup>
                  </m:oMath>
                </a14:m>
                <a:r>
                  <a:rPr lang="vi-VN" sz="3600" dirty="0"/>
                  <a:t>.</a:t>
                </a:r>
                <a:r>
                  <a:rPr lang="vi-VN" sz="3600"/>
                  <a:t>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Ⓒ</a:t>
                </a:r>
                <a:r>
                  <a:rPr lang="vi-VN" sz="3600" b="1"/>
                  <a:t>.</a:t>
                </a:r>
                <a:r>
                  <a:rPr lang="en-US" sz="3600" b="1"/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6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sup>
                    </m:sSup>
                  </m:oMath>
                </a14:m>
                <a:r>
                  <a:rPr lang="vi-VN" sz="3600" dirty="0"/>
                  <a:t>.</a:t>
                </a:r>
                <a:r>
                  <a:rPr lang="vi-VN" sz="3600"/>
                  <a:t>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Ⓓ</a:t>
                </a:r>
                <a:r>
                  <a:rPr lang="vi-VN" sz="3600" b="1"/>
                  <a:t>.</a:t>
                </a:r>
                <a:r>
                  <a:rPr lang="en-US" sz="3600" b="1"/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vi-VN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vi-VN" sz="3600" dirty="0"/>
                  <a:t>.</a:t>
                </a:r>
                <a:endParaRPr lang="en-US" sz="3600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9" y="1003122"/>
                <a:ext cx="11951976" cy="2637677"/>
              </a:xfrm>
              <a:prstGeom prst="rect">
                <a:avLst/>
              </a:prstGeom>
              <a:blipFill>
                <a:blip r:embed="rId5"/>
                <a:stretch>
                  <a:fillRect l="-1477" t="-1613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893" y="3685739"/>
                <a:ext cx="6230867" cy="2637677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:endParaRPr lang="vi-VN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b="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vi-VN" i="1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b="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vi-VN" b="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sup>
                    </m:sSup>
                  </m:oMath>
                </a14:m>
                <a:r>
                  <a:rPr lang="vi-VN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3" y="3685739"/>
                <a:ext cx="6230867" cy="2637677"/>
              </a:xfrm>
              <a:prstGeom prst="rect">
                <a:avLst/>
              </a:prstGeom>
              <a:blipFill>
                <a:blip r:embed="rId6"/>
                <a:stretch>
                  <a:fillRect l="-2148" t="-6221" b="-391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860BDC6-5F72-4A43-AB08-048A51722BA8}"/>
              </a:ext>
            </a:extLst>
          </p:cNvPr>
          <p:cNvSpPr txBox="1">
            <a:spLocks/>
          </p:cNvSpPr>
          <p:nvPr/>
        </p:nvSpPr>
        <p:spPr>
          <a:xfrm>
            <a:off x="6432889" y="3685738"/>
            <a:ext cx="5653347" cy="2637677"/>
          </a:xfrm>
          <a:prstGeom prst="rect">
            <a:avLst/>
          </a:prstGeom>
          <a:solidFill>
            <a:srgbClr val="CCEC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T</a:t>
            </a:r>
            <a:r>
              <a:rPr lang="en-US" b="1">
                <a:solidFill>
                  <a:srgbClr val="0000CC"/>
                </a:solidFill>
              </a:rPr>
              <a:t>rắc nghiệm</a:t>
            </a:r>
            <a:endParaRPr lang="vi-VN">
              <a:solidFill>
                <a:srgbClr val="0000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Dùng máy tính Casio,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Chọn x=5, xét hiệu bằng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 Bấm ra kết quả là đáp án B</a:t>
            </a:r>
            <a:endParaRPr lang="vi-VN" dirty="0"/>
          </a:p>
        </p:txBody>
      </p:sp>
      <p:sp>
        <p:nvSpPr>
          <p:cNvPr id="15" name="Freeform 47">
            <a:extLst>
              <a:ext uri="{FF2B5EF4-FFF2-40B4-BE49-F238E27FC236}">
                <a16:creationId xmlns="" xmlns:a16="http://schemas.microsoft.com/office/drawing/2014/main" id="{867C9950-8244-4BED-A080-07EF82C9C6A7}"/>
              </a:ext>
            </a:extLst>
          </p:cNvPr>
          <p:cNvSpPr/>
          <p:nvPr/>
        </p:nvSpPr>
        <p:spPr>
          <a:xfrm>
            <a:off x="3269326" y="2465965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77485" y="625417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6549" y="6347284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55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30" y="128041"/>
            <a:ext cx="738457" cy="685801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5" y="1793218"/>
              <a:ext cx="595035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Hexagon 26">
            <a:extLst>
              <a:ext uri="{FF2B5EF4-FFF2-40B4-BE49-F238E27FC236}">
                <a16:creationId xmlns=""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5" y="128038"/>
            <a:ext cx="5446567" cy="594351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1F9ED2D-C56C-485E-BB13-F68F1FC6F4C6}"/>
              </a:ext>
            </a:extLst>
          </p:cNvPr>
          <p:cNvGrpSpPr/>
          <p:nvPr/>
        </p:nvGrpSpPr>
        <p:grpSpPr>
          <a:xfrm>
            <a:off x="251406" y="1151696"/>
            <a:ext cx="11762703" cy="4597808"/>
            <a:chOff x="214648" y="1254220"/>
            <a:chExt cx="11762703" cy="4597808"/>
          </a:xfrm>
        </p:grpSpPr>
        <p:sp>
          <p:nvSpPr>
            <p:cNvPr id="18" name="Content Placeholder 2">
              <a:extLst>
                <a:ext uri="{FF2B5EF4-FFF2-40B4-BE49-F238E27FC236}">
                  <a16:creationId xmlns="" xmlns:a16="http://schemas.microsoft.com/office/drawing/2014/main" id="{5C607D02-F3EA-4874-B48F-93ED609CEE50}"/>
                </a:ext>
              </a:extLst>
            </p:cNvPr>
            <p:cNvSpPr txBox="1">
              <a:spLocks/>
            </p:cNvSpPr>
            <p:nvPr/>
          </p:nvSpPr>
          <p:spPr>
            <a:xfrm>
              <a:off x="214648" y="1581871"/>
              <a:ext cx="11762703" cy="4270157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00CC"/>
              </a:solidFill>
              <a:prstDash val="sysDash"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ym typeface="Wingdings 2" panose="05020102010507070707" pitchFamily="18" charset="2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1C5BF100-4FBE-4CB4-B6E7-1F7B5CF0B112}"/>
                </a:ext>
              </a:extLst>
            </p:cNvPr>
            <p:cNvGrpSpPr/>
            <p:nvPr/>
          </p:nvGrpSpPr>
          <p:grpSpPr>
            <a:xfrm>
              <a:off x="246736" y="1254220"/>
              <a:ext cx="10140666" cy="657742"/>
              <a:chOff x="2647129" y="2236893"/>
              <a:chExt cx="10140666" cy="657742"/>
            </a:xfrm>
          </p:grpSpPr>
          <p:sp>
            <p:nvSpPr>
              <p:cNvPr id="14" name="Hexagon 26">
                <a:extLst>
                  <a:ext uri="{FF2B5EF4-FFF2-40B4-BE49-F238E27FC236}">
                    <a16:creationId xmlns="" xmlns:a16="http://schemas.microsoft.com/office/drawing/2014/main" id="{B3E21DF9-1EE7-48EE-81BF-7969A2791AC5}"/>
                  </a:ext>
                </a:extLst>
              </p:cNvPr>
              <p:cNvSpPr/>
              <p:nvPr/>
            </p:nvSpPr>
            <p:spPr bwMode="auto">
              <a:xfrm>
                <a:off x="2647129" y="2241821"/>
                <a:ext cx="3309942" cy="652814"/>
              </a:xfrm>
              <a:prstGeom prst="hexagon">
                <a:avLst>
                  <a:gd name="adj" fmla="val 31838"/>
                  <a:gd name="vf" fmla="val 11547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rgbClr val="C00000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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</a:rPr>
                  <a:t>Dạng 3:</a:t>
                </a:r>
                <a:endParaRPr lang="en-US" sz="3733" b="1" kern="0" dirty="0">
                  <a:solidFill>
                    <a:srgbClr val="0000CC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5" name="Chevron 29">
                <a:extLst>
                  <a:ext uri="{FF2B5EF4-FFF2-40B4-BE49-F238E27FC236}">
                    <a16:creationId xmlns="" xmlns:a16="http://schemas.microsoft.com/office/drawing/2014/main" id="{99BFC4DC-7A33-4BEA-AAE9-33513B37C698}"/>
                  </a:ext>
                </a:extLst>
              </p:cNvPr>
              <p:cNvSpPr/>
              <p:nvPr/>
            </p:nvSpPr>
            <p:spPr bwMode="auto">
              <a:xfrm>
                <a:off x="5788841" y="2236893"/>
                <a:ext cx="6998954" cy="652813"/>
              </a:xfrm>
              <a:prstGeom prst="chevron">
                <a:avLst>
                  <a:gd name="adj" fmla="val 3404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733" b="1">
                    <a:solidFill>
                      <a:srgbClr val="FF0000"/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So sánh giá trị biểu thức</a:t>
                </a:r>
                <a:endParaRPr lang="en-US" sz="3733" b="1" kern="0" dirty="0">
                  <a:solidFill>
                    <a:srgbClr val="FF0000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>
                <a:extLst>
                  <a:ext uri="{FF2B5EF4-FFF2-40B4-BE49-F238E27FC236}">
                    <a16:creationId xmlns="" xmlns:a16="http://schemas.microsoft.com/office/drawing/2014/main" id="{2B2853A7-18F7-4ED0-A163-BA3E008E32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406" y="2252470"/>
                <a:ext cx="11737327" cy="3287145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ym typeface="Wingdings 2" panose="05020102010507070707" pitchFamily="18" charset="2"/>
                  </a:rPr>
                  <a:t></a:t>
                </a:r>
                <a:r>
                  <a:rPr lang="en-US" sz="4400" b="1" i="1" dirty="0" err="1">
                    <a:solidFill>
                      <a:srgbClr val="0000CC"/>
                    </a:solidFill>
                  </a:rPr>
                  <a:t>Phương</a:t>
                </a:r>
                <a:r>
                  <a:rPr lang="en-US" sz="4400" b="1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4400" b="1" i="1" dirty="0" err="1">
                    <a:solidFill>
                      <a:srgbClr val="0000CC"/>
                    </a:solidFill>
                  </a:rPr>
                  <a:t>pháp</a:t>
                </a:r>
                <a:r>
                  <a:rPr lang="en-US" sz="4400" b="1" i="1" dirty="0"/>
                  <a:t>  </a:t>
                </a:r>
                <a:endParaRPr lang="vi-VN" sz="4400" dirty="0"/>
              </a:p>
              <a:p>
                <a:pPr marL="109538" indent="61913"/>
                <a:r>
                  <a:rPr lang="en-US" sz="4400" dirty="0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</a:t>
                </a:r>
                <a:r>
                  <a:rPr lang="en-US" sz="4400" dirty="0"/>
                  <a:t>. </a:t>
                </a:r>
                <a:r>
                  <a:rPr lang="en-US" sz="4400" dirty="0" err="1"/>
                  <a:t>á</a:t>
                </a:r>
                <a:r>
                  <a:rPr lang="en-US" sz="4400" dirty="0" err="1" smtClean="0"/>
                  <a:t>p</a:t>
                </a:r>
                <a:r>
                  <a:rPr lang="en-US" sz="4400" dirty="0" smtClean="0"/>
                  <a:t> </a:t>
                </a:r>
                <a:r>
                  <a:rPr lang="en-US" sz="4400" dirty="0" err="1"/>
                  <a:t>dụng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các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công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thức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lũy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thừa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với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thực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công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thức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về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căn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bậc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để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các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lũy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thừa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về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cùng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hoặc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rồi</a:t>
                </a:r>
                <a:r>
                  <a:rPr lang="en-US" sz="4400" dirty="0"/>
                  <a:t> so </a:t>
                </a:r>
                <a:r>
                  <a:rPr lang="en-US" sz="4400" dirty="0" err="1"/>
                  <a:t>sánh</a:t>
                </a:r>
                <a:r>
                  <a:rPr lang="en-US" sz="4400" dirty="0"/>
                  <a:t>.</a:t>
                </a:r>
              </a:p>
              <a:p>
                <a:r>
                  <a:rPr lang="en-US" sz="4400" dirty="0"/>
                  <a:t> </a:t>
                </a:r>
                <a:r>
                  <a:rPr lang="en-US" sz="4400" dirty="0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</a:t>
                </a:r>
                <a:r>
                  <a:rPr lang="en-US" sz="4400" dirty="0"/>
                  <a:t>. </a:t>
                </a:r>
                <a:r>
                  <a:rPr lang="en-US" sz="4400" dirty="0" err="1"/>
                  <a:t>Sử</a:t>
                </a:r>
                <a:r>
                  <a:rPr lang="en-US" sz="4400" dirty="0"/>
                  <a:t> </a:t>
                </a:r>
                <a:r>
                  <a:rPr lang="en-US" sz="4400" dirty="0" err="1"/>
                  <a:t>dụng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máy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tính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cầm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tay</a:t>
                </a:r>
                <a:r>
                  <a:rPr lang="en-US" sz="4400" dirty="0"/>
                  <a:t>.</a:t>
                </a:r>
              </a:p>
            </p:txBody>
          </p:sp>
        </mc:Choice>
        <mc:Fallback>
          <p:sp>
            <p:nvSpPr>
              <p:cNvPr id="2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853A7-18F7-4ED0-A163-BA3E008E3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6" y="2252470"/>
                <a:ext cx="11737327" cy="3287145"/>
              </a:xfrm>
              <a:prstGeom prst="rect">
                <a:avLst/>
              </a:prstGeom>
              <a:blipFill rotWithShape="0">
                <a:blip r:embed="rId5"/>
                <a:stretch>
                  <a:fillRect l="-2077" t="-7963" r="-1454" b="-926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7485" y="625417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82306" y="6312738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015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019" y="1003123"/>
                <a:ext cx="11951976" cy="201221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u="sng">
                    <a:solidFill>
                      <a:srgbClr val="0000CC"/>
                    </a:solidFill>
                  </a:rPr>
                  <a:t>Câu 1</a:t>
                </a:r>
                <a:r>
                  <a:rPr lang="vi-VN" b="1" u="sng">
                    <a:solidFill>
                      <a:srgbClr val="0000CC"/>
                    </a:solidFill>
                  </a:rPr>
                  <a:t>.</a:t>
                </a:r>
                <a:r>
                  <a:rPr lang="vi-VN" b="1"/>
                  <a:t>  </a:t>
                </a:r>
                <a:r>
                  <a:rPr lang="en-US" dirty="0"/>
                  <a:t>Cho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Mệnh</a:t>
                </a:r>
                <a:r>
                  <a:rPr lang="en-US" dirty="0"/>
                  <a:t> </a:t>
                </a:r>
                <a:r>
                  <a:rPr lang="en-US" dirty="0" err="1"/>
                  <a:t>đề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 </a:t>
                </a:r>
                <a:r>
                  <a:rPr lang="en-US" dirty="0" err="1"/>
                  <a:t>đúng</a:t>
                </a:r>
                <a:r>
                  <a:rPr lang="en-US" dirty="0"/>
                  <a:t>?</a:t>
                </a:r>
              </a:p>
              <a:p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Ⓐ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	</a:t>
                </a:r>
                <a:r>
                  <a:rPr lang="en-US"/>
                  <a:t>	</a:t>
                </a:r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Ⓑ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Ⓒ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	</a:t>
                </a:r>
                <a:r>
                  <a:rPr lang="en-US"/>
                  <a:t>	</a:t>
                </a:r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Ⓓ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/>
                  <a:t> </a:t>
                </a:r>
                <a:endParaRPr lang="en-US" dirty="0"/>
              </a:p>
              <a:p>
                <a:r>
                  <a:rPr lang="en-US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9" y="1003123"/>
                <a:ext cx="11951976" cy="2012218"/>
              </a:xfrm>
              <a:prstGeom prst="rect">
                <a:avLst/>
              </a:prstGeom>
              <a:blipFill>
                <a:blip r:embed="rId5"/>
                <a:stretch>
                  <a:fillRect l="-1223" t="-6325" r="-1936" b="-70181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893" y="3078445"/>
                <a:ext cx="6230867" cy="3244972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/>
                  <a:t>Lấy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.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/>
                  <a:t>Suy </a:t>
                </a:r>
                <a:r>
                  <a:rPr lang="en-US" dirty="0"/>
                  <a:t>ra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khẳng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”,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”,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” </a:t>
                </a:r>
                <a:r>
                  <a:rPr lang="en-US" err="1"/>
                  <a:t>sai</a:t>
                </a:r>
                <a:r>
                  <a:rPr lang="en-US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3" y="3078445"/>
                <a:ext cx="6230867" cy="3244972"/>
              </a:xfrm>
              <a:prstGeom prst="rect">
                <a:avLst/>
              </a:prstGeom>
              <a:blipFill>
                <a:blip r:embed="rId6"/>
                <a:stretch>
                  <a:fillRect l="-2148" t="-5056" r="-1270" b="-430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2860BDC6-5F72-4A43-AB08-048A51722B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2889" y="3078444"/>
                <a:ext cx="5653347" cy="3232333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T</a:t>
                </a:r>
                <a:r>
                  <a:rPr lang="en-US" b="1">
                    <a:solidFill>
                      <a:srgbClr val="0000CC"/>
                    </a:solidFill>
                  </a:rPr>
                  <a:t>rắc nghiệm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/>
                  <a:t>Casio: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Nhập </a:t>
                </a:r>
                <a:r>
                  <a:rPr lang="vi-VN" dirty="0"/>
                  <a:t>thử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/>
              </a:p>
              <a:p>
                <a:r>
                  <a:rPr lang="vi-VN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860BDC6-5F72-4A43-AB08-048A51722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889" y="3078444"/>
                <a:ext cx="5653347" cy="3232333"/>
              </a:xfrm>
              <a:prstGeom prst="rect">
                <a:avLst/>
              </a:prstGeom>
              <a:blipFill>
                <a:blip r:embed="rId7"/>
                <a:stretch>
                  <a:fillRect l="-2581" t="-394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47">
            <a:extLst>
              <a:ext uri="{FF2B5EF4-FFF2-40B4-BE49-F238E27FC236}">
                <a16:creationId xmlns="" xmlns:a16="http://schemas.microsoft.com/office/drawing/2014/main" id="{948E76C6-BBFF-4F52-BE1C-65A8B2C7275E}"/>
              </a:ext>
            </a:extLst>
          </p:cNvPr>
          <p:cNvSpPr/>
          <p:nvPr/>
        </p:nvSpPr>
        <p:spPr>
          <a:xfrm>
            <a:off x="5965371" y="1990439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77485" y="625417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95185" y="6370144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795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019" y="1003122"/>
                <a:ext cx="11951976" cy="26376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u="sng">
                    <a:solidFill>
                      <a:srgbClr val="0000CC"/>
                    </a:solidFill>
                  </a:rPr>
                  <a:t>Câu </a:t>
                </a:r>
                <a:r>
                  <a:rPr lang="vi-VN" sz="2800" b="1" u="sng">
                    <a:solidFill>
                      <a:srgbClr val="0000CC"/>
                    </a:solidFill>
                  </a:rPr>
                  <a:t>2.</a:t>
                </a:r>
                <a:r>
                  <a:rPr lang="vi-VN" sz="2800" b="1"/>
                  <a:t> </a:t>
                </a:r>
                <a:r>
                  <a:rPr lang="en-US" sz="3600" dirty="0" err="1"/>
                  <a:t>Mệnh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đê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nào</a:t>
                </a:r>
                <a:r>
                  <a:rPr lang="en-US" sz="3600" dirty="0"/>
                  <a:t> </a:t>
                </a:r>
                <a:r>
                  <a:rPr lang="en-US" sz="3600" dirty="0" err="1"/>
                  <a:t>dưới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đây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đúng</a:t>
                </a:r>
                <a:r>
                  <a:rPr lang="en-US" sz="3600" dirty="0"/>
                  <a:t>?</a:t>
                </a:r>
              </a:p>
              <a:p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Ⓐ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600" dirty="0"/>
                  <a:t>.</a:t>
                </a:r>
                <a:r>
                  <a:rPr lang="vi-VN" sz="3600" dirty="0"/>
                  <a:t>   </a:t>
                </a:r>
                <a:r>
                  <a:rPr lang="en-US" sz="3600" dirty="0"/>
                  <a:t>		</a:t>
                </a:r>
                <a:r>
                  <a:rPr lang="vi-VN" sz="3600"/>
                  <a:t> 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Ⓑ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Ⓒ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600" dirty="0"/>
                  <a:t>.</a:t>
                </a:r>
                <a:r>
                  <a:rPr lang="vi-VN" sz="3600" dirty="0"/>
                  <a:t>          </a:t>
                </a:r>
                <a:r>
                  <a:rPr lang="en-US" sz="3600" dirty="0"/>
                  <a:t>		</a:t>
                </a:r>
                <a:r>
                  <a:rPr lang="vi-VN" sz="3600"/>
                  <a:t> 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Ⓓ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9" y="1003122"/>
                <a:ext cx="11951976" cy="2637677"/>
              </a:xfrm>
              <a:prstGeom prst="rect">
                <a:avLst/>
              </a:prstGeom>
              <a:blipFill>
                <a:blip r:embed="rId5"/>
                <a:stretch>
                  <a:fillRect l="-1477" t="-5760" b="-922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893" y="3685739"/>
                <a:ext cx="6230867" cy="2935596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231775" indent="-231775">
                  <a:buFont typeface="Arial" panose="020B0604020202020204" pitchFamily="34" charset="0"/>
                  <a:buChar char="•"/>
                </a:pPr>
                <a:r>
                  <a:rPr lang="en-US"/>
                  <a:t>Xét </a:t>
                </a:r>
                <a:r>
                  <a:rPr lang="en-US" dirty="0" err="1"/>
                  <a:t>hàm</a:t>
                </a:r>
                <a:r>
                  <a:rPr lang="en-US" dirty="0"/>
                  <a:t> </a:t>
                </a:r>
                <a:r>
                  <a:rPr lang="en-US" dirty="0" err="1"/>
                  <a:t>sô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: là </a:t>
                </a:r>
                <a:r>
                  <a:rPr lang="en-US" dirty="0" err="1"/>
                  <a:t>hàm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nghịch</a:t>
                </a:r>
                <a:r>
                  <a:rPr lang="en-US" dirty="0"/>
                  <a:t> </a:t>
                </a:r>
                <a:r>
                  <a:rPr lang="en-US" dirty="0" err="1"/>
                  <a:t>biến</a:t>
                </a:r>
                <a:r>
                  <a:rPr lang="en-US" dirty="0"/>
                  <a:t> vì </a:t>
                </a:r>
                <a:r>
                  <a:rPr lang="en-US" dirty="0" err="1"/>
                  <a:t>cơ</a:t>
                </a:r>
                <a:r>
                  <a:rPr lang="en-US" dirty="0"/>
                  <a:t> </a:t>
                </a:r>
                <a:r>
                  <a:rPr lang="en-US" dirty="0" err="1"/>
                  <a:t>sô</a:t>
                </a:r>
                <a:r>
                  <a:rPr lang="en-US" dirty="0"/>
                  <a:t> là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231775" indent="-231775">
                  <a:buFont typeface="Arial" panose="020B0604020202020204" pitchFamily="34" charset="0"/>
                  <a:buChar char="•"/>
                </a:pPr>
                <a:r>
                  <a:rPr lang="en-US" dirty="0"/>
                  <a:t>Do </a:t>
                </a:r>
                <a:r>
                  <a:rPr lang="en-US" dirty="0" err="1"/>
                  <a:t>đo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pPr marL="231775" indent="-231775">
                  <a:buFont typeface="Arial" panose="020B0604020202020204" pitchFamily="34" charset="0"/>
                  <a:buChar char="•"/>
                </a:pPr>
                <a:r>
                  <a:rPr lang="en-US" dirty="0" err="1"/>
                  <a:t>Vậy</a:t>
                </a:r>
                <a:r>
                  <a:rPr lang="en-US" dirty="0"/>
                  <a:t> </a:t>
                </a:r>
                <a:r>
                  <a:rPr lang="en-US" dirty="0" err="1"/>
                  <a:t>mệnh</a:t>
                </a:r>
                <a:r>
                  <a:rPr lang="en-US" dirty="0"/>
                  <a:t> </a:t>
                </a:r>
                <a:r>
                  <a:rPr lang="en-US" dirty="0" err="1"/>
                  <a:t>đề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là </a:t>
                </a:r>
                <a:r>
                  <a:rPr lang="en-US" dirty="0" err="1"/>
                  <a:t>mệnh</a:t>
                </a:r>
                <a:r>
                  <a:rPr lang="en-US" dirty="0"/>
                  <a:t> </a:t>
                </a:r>
                <a:r>
                  <a:rPr lang="en-US" dirty="0" err="1"/>
                  <a:t>đề</a:t>
                </a:r>
                <a:r>
                  <a:rPr lang="en-US" dirty="0"/>
                  <a:t> </a:t>
                </a:r>
                <a:r>
                  <a:rPr lang="en-US" dirty="0" err="1"/>
                  <a:t>đúng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3" y="3685739"/>
                <a:ext cx="6230867" cy="2935596"/>
              </a:xfrm>
              <a:prstGeom prst="rect">
                <a:avLst/>
              </a:prstGeom>
              <a:blipFill>
                <a:blip r:embed="rId6"/>
                <a:stretch>
                  <a:fillRect l="-1758" t="-5797" r="-1270" b="-4348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860BDC6-5F72-4A43-AB08-048A51722BA8}"/>
              </a:ext>
            </a:extLst>
          </p:cNvPr>
          <p:cNvSpPr txBox="1">
            <a:spLocks/>
          </p:cNvSpPr>
          <p:nvPr/>
        </p:nvSpPr>
        <p:spPr>
          <a:xfrm>
            <a:off x="6432889" y="3685738"/>
            <a:ext cx="5653347" cy="2911559"/>
          </a:xfrm>
          <a:prstGeom prst="rect">
            <a:avLst/>
          </a:prstGeom>
          <a:solidFill>
            <a:srgbClr val="CCEC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T</a:t>
            </a:r>
            <a:r>
              <a:rPr lang="en-US" b="1">
                <a:solidFill>
                  <a:srgbClr val="0000CC"/>
                </a:solidFill>
              </a:rPr>
              <a:t>rắc nghiệm</a:t>
            </a:r>
            <a:endParaRPr lang="vi-VN">
              <a:solidFill>
                <a:srgbClr val="0000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Dùng máy tính Casio,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Xét hiệu &gt; 0 là thỏa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 Bấm ra kết quả là đáp án C</a:t>
            </a:r>
            <a:endParaRPr lang="vi-VN" dirty="0"/>
          </a:p>
        </p:txBody>
      </p:sp>
      <p:sp>
        <p:nvSpPr>
          <p:cNvPr id="15" name="Freeform 47">
            <a:extLst>
              <a:ext uri="{FF2B5EF4-FFF2-40B4-BE49-F238E27FC236}">
                <a16:creationId xmlns="" xmlns:a16="http://schemas.microsoft.com/office/drawing/2014/main" id="{867C9950-8244-4BED-A080-07EF82C9C6A7}"/>
              </a:ext>
            </a:extLst>
          </p:cNvPr>
          <p:cNvSpPr/>
          <p:nvPr/>
        </p:nvSpPr>
        <p:spPr>
          <a:xfrm>
            <a:off x="355438" y="2806536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77485" y="625417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66480" y="6327752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3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019" y="1003122"/>
                <a:ext cx="11951976" cy="26376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u="sng">
                    <a:solidFill>
                      <a:srgbClr val="0000CC"/>
                    </a:solidFill>
                  </a:rPr>
                  <a:t>Câu </a:t>
                </a:r>
                <a:r>
                  <a:rPr lang="vi-VN" sz="2800" b="1" u="sng">
                    <a:solidFill>
                      <a:srgbClr val="0000CC"/>
                    </a:solidFill>
                  </a:rPr>
                  <a:t>3.</a:t>
                </a:r>
                <a:r>
                  <a:rPr lang="vi-VN" sz="2800" b="1"/>
                  <a:t>   </a:t>
                </a:r>
                <a:r>
                  <a:rPr lang="en-US" sz="2800" dirty="0"/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Khẳng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đây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đúng</a:t>
                </a:r>
                <a:r>
                  <a:rPr lang="en-US" sz="2800" dirty="0"/>
                  <a:t>?</a:t>
                </a:r>
              </a:p>
              <a:p>
                <a:r>
                  <a:rPr lang="it-IT" sz="28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Ⓐ</a:t>
                </a:r>
                <a:r>
                  <a:rPr lang="en-US" sz="2800" b="1"/>
                  <a:t>.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  <a:r>
                  <a:rPr lang="en-US" sz="2800"/>
                  <a:t>	</a:t>
                </a:r>
                <a:r>
                  <a:rPr lang="vi-VN" sz="2800"/>
                  <a:t>	 </a:t>
                </a:r>
                <a:r>
                  <a:rPr lang="it-IT" sz="28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Ⓑ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	</a:t>
                </a:r>
                <a:endParaRPr lang="vi-VN" sz="2800" dirty="0"/>
              </a:p>
              <a:p>
                <a:r>
                  <a:rPr lang="it-IT" sz="28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Ⓒ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.	</a:t>
                </a:r>
                <a:r>
                  <a:rPr lang="vi-VN" sz="2800"/>
                  <a:t> </a:t>
                </a:r>
                <a:r>
                  <a:rPr lang="it-IT" sz="28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Ⓓ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9" y="1003122"/>
                <a:ext cx="11951976" cy="2637677"/>
              </a:xfrm>
              <a:prstGeom prst="rect">
                <a:avLst/>
              </a:prstGeom>
              <a:blipFill>
                <a:blip r:embed="rId5"/>
                <a:stretch>
                  <a:fillRect l="-968" t="-23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893" y="3685739"/>
                <a:ext cx="6230867" cy="2935596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280988" indent="-280988">
                  <a:buFont typeface="Arial" panose="020B0604020202020204" pitchFamily="34" charset="0"/>
                  <a:buChar char="•"/>
                </a:pPr>
                <a:r>
                  <a:rPr lang="en-US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80988" indent="-280988">
                  <a:buFont typeface="Arial" panose="020B0604020202020204" pitchFamily="34" charset="0"/>
                  <a:buChar char="•"/>
                </a:pP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đến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280988" indent="-280988">
                  <a:buFont typeface="Arial" panose="020B0604020202020204" pitchFamily="34" charset="0"/>
                  <a:buChar char="•"/>
                </a:pPr>
                <a:r>
                  <a:rPr lang="en-US"/>
                  <a:t> Nên </a:t>
                </a:r>
                <a:r>
                  <a:rPr lang="en-US" dirty="0" err="1"/>
                  <a:t>từ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3" y="3685739"/>
                <a:ext cx="6230867" cy="2935596"/>
              </a:xfrm>
              <a:prstGeom prst="rect">
                <a:avLst/>
              </a:prstGeom>
              <a:blipFill>
                <a:blip r:embed="rId6"/>
                <a:stretch>
                  <a:fillRect l="-2148" t="-5590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860BDC6-5F72-4A43-AB08-048A51722BA8}"/>
              </a:ext>
            </a:extLst>
          </p:cNvPr>
          <p:cNvSpPr txBox="1">
            <a:spLocks/>
          </p:cNvSpPr>
          <p:nvPr/>
        </p:nvSpPr>
        <p:spPr>
          <a:xfrm>
            <a:off x="6432889" y="3685738"/>
            <a:ext cx="5653347" cy="2911559"/>
          </a:xfrm>
          <a:prstGeom prst="rect">
            <a:avLst/>
          </a:prstGeom>
          <a:solidFill>
            <a:srgbClr val="CCEC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T</a:t>
            </a:r>
            <a:r>
              <a:rPr lang="en-US" b="1">
                <a:solidFill>
                  <a:srgbClr val="0000CC"/>
                </a:solidFill>
              </a:rPr>
              <a:t>rắc nghiệm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/>
              <a:t>Casio: </a:t>
            </a:r>
            <a:endParaRPr lang="vi-VN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Thử các giá trị của a, b để kiểm tra giả thiết</a:t>
            </a:r>
            <a:endParaRPr lang="en-US" dirty="0"/>
          </a:p>
        </p:txBody>
      </p:sp>
      <p:sp>
        <p:nvSpPr>
          <p:cNvPr id="15" name="Freeform 47">
            <a:extLst>
              <a:ext uri="{FF2B5EF4-FFF2-40B4-BE49-F238E27FC236}">
                <a16:creationId xmlns="" xmlns:a16="http://schemas.microsoft.com/office/drawing/2014/main" id="{867C9950-8244-4BED-A080-07EF82C9C6A7}"/>
              </a:ext>
            </a:extLst>
          </p:cNvPr>
          <p:cNvSpPr/>
          <p:nvPr/>
        </p:nvSpPr>
        <p:spPr>
          <a:xfrm>
            <a:off x="4086190" y="1692845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77485" y="625417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69427" y="6327752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9984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=""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=""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831" y="977901"/>
                <a:ext cx="11830340" cy="500586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vi-VN" b="1">
                  <a:solidFill>
                    <a:srgbClr val="0000CC"/>
                  </a:solidFill>
                  <a:ea typeface="Yu Gothic" panose="020B0400000000000000" pitchFamily="34" charset="-128"/>
                </a:endParaRPr>
              </a:p>
              <a:p>
                <a:r>
                  <a:rPr lang="vi-VN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b="1">
                    <a:ea typeface="Yu Gothic" panose="020B0400000000000000" pitchFamily="34" charset="-128"/>
                  </a:rPr>
                  <a:t>. </a:t>
                </a:r>
                <a:r>
                  <a:rPr lang="vi-VN" b="1">
                    <a:solidFill>
                      <a:srgbClr val="0000CC"/>
                    </a:solidFill>
                  </a:rPr>
                  <a:t>Khái niệm lũy thừa </a:t>
                </a:r>
              </a:p>
              <a:p>
                <a:r>
                  <a:rPr lang="en-US" b="1">
                    <a:latin typeface="Yu Gothic" panose="020B0400000000000000" pitchFamily="34" charset="-128"/>
                    <a:ea typeface="Yu Gothic" panose="020B0400000000000000" pitchFamily="34" charset="-128"/>
                  </a:rPr>
                  <a:t>     ⓵.  </a:t>
                </a:r>
                <a:r>
                  <a:rPr lang="en-US" b="1"/>
                  <a:t>Lũy thừa với số mũ nguyên</a:t>
                </a:r>
                <a:endParaRPr lang="vi-VN"/>
              </a:p>
              <a:p>
                <a:pPr marL="974701" indent="-115885">
                  <a:buFont typeface="Arial" panose="020B0604020202020204" pitchFamily="34" charset="0"/>
                  <a:buChar char="•"/>
                </a:pP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là một số nguyên dương.</a:t>
                </a:r>
                <a:endParaRPr lang="vi-VN"/>
              </a:p>
              <a:p>
                <a:pPr marL="974701" indent="-115885">
                  <a:buFont typeface="Arial" panose="020B0604020202020204" pitchFamily="34" charset="0"/>
                  <a:buChar char="•"/>
                </a:pPr>
                <a:r>
                  <a:rPr lang="en-US"/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là số thực tùy ý, lũy thừa bậc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của a là tích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thừa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974701" indent="-11588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......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groupCh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lim>
                    </m:limLow>
                  </m:oMath>
                </a14:m>
                <a:r>
                  <a:rPr lang="en-US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&gt;1, là thừa số).</a:t>
                </a:r>
                <a:endParaRPr lang="vi-VN"/>
              </a:p>
              <a:p>
                <a:pPr marL="974701" indent="-11588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31" y="977901"/>
                <a:ext cx="11830340" cy="5005867"/>
              </a:xfrm>
              <a:prstGeom prst="rect">
                <a:avLst/>
              </a:prstGeom>
              <a:blipFill>
                <a:blip r:embed="rId4"/>
                <a:stretch>
                  <a:fillRect l="-128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=""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99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231FD6D-7D2D-4695-988F-B57961E47D78}"/>
              </a:ext>
            </a:extLst>
          </p:cNvPr>
          <p:cNvGrpSpPr/>
          <p:nvPr/>
        </p:nvGrpSpPr>
        <p:grpSpPr>
          <a:xfrm>
            <a:off x="-848238" y="1443540"/>
            <a:ext cx="11778801" cy="5005867"/>
            <a:chOff x="-1218462" y="1014150"/>
            <a:chExt cx="11778801" cy="5329684"/>
          </a:xfrm>
        </p:grpSpPr>
        <p:pic>
          <p:nvPicPr>
            <p:cNvPr id="26" name="Picture 345" descr="shadow_1_m">
              <a:extLst>
                <a:ext uri="{FF2B5EF4-FFF2-40B4-BE49-F238E27FC236}">
                  <a16:creationId xmlns="" xmlns:a16="http://schemas.microsoft.com/office/drawing/2014/main" id="{400E259B-1989-4639-A364-F80EBDDFD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45" descr="shadow_1_m">
              <a:extLst>
                <a:ext uri="{FF2B5EF4-FFF2-40B4-BE49-F238E27FC236}">
                  <a16:creationId xmlns="" xmlns:a16="http://schemas.microsoft.com/office/drawing/2014/main" id="{8C7E3998-A8B4-4A67-BC2C-B9B56602C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rot="16200000">
              <a:off x="4641492" y="-130871"/>
              <a:ext cx="58893" cy="1177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7485" y="625417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1974" y="6288815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778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=""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=""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831" y="961726"/>
                <a:ext cx="11830340" cy="510541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b="1">
                    <a:ea typeface="Yu Gothic" panose="020B0400000000000000" pitchFamily="34" charset="-128"/>
                  </a:rPr>
                  <a:t>. </a:t>
                </a:r>
                <a:r>
                  <a:rPr lang="vi-VN" b="1">
                    <a:solidFill>
                      <a:srgbClr val="0000CC"/>
                    </a:solidFill>
                  </a:rPr>
                  <a:t>Khái niệm lũy thừa </a:t>
                </a:r>
              </a:p>
              <a:p>
                <a:r>
                  <a:rPr lang="en-US" b="1">
                    <a:latin typeface="Yu Gothic" panose="020B0400000000000000" pitchFamily="34" charset="-128"/>
                    <a:ea typeface="Yu Gothic" panose="020B0400000000000000" pitchFamily="34" charset="-128"/>
                  </a:rPr>
                  <a:t>     </a:t>
                </a:r>
              </a:p>
              <a:p>
                <a:r>
                  <a:rPr lang="en-US" b="1">
                    <a:latin typeface="Yu Gothic" panose="020B0400000000000000" pitchFamily="34" charset="-128"/>
                    <a:ea typeface="Yu Gothic" panose="020B0400000000000000" pitchFamily="34" charset="-128"/>
                  </a:rPr>
                  <a:t>	⓶. </a:t>
                </a:r>
                <a:r>
                  <a:rPr lang="en-US" b="1"/>
                  <a:t>Lũy thừa với số mũ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/>
                  <a:t> và số mũ nguyên âm</a:t>
                </a:r>
              </a:p>
              <a:p>
                <a:pPr marL="1035025" indent="-180970">
                  <a:buFont typeface="Arial" panose="020B0604020202020204" pitchFamily="34" charset="0"/>
                  <a:buChar char="•"/>
                </a:pPr>
                <a:r>
                  <a:rPr lang="en-US"/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hoặc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là một số nguyên âm, lũy thừa bậc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là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/>
                  <a:t> xác định bởi: </a:t>
                </a:r>
              </a:p>
              <a:p>
                <a:pPr marL="1035025" indent="-18097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/>
                  <a:t> </a:t>
                </a:r>
                <a:endParaRPr lang="vi-VN"/>
              </a:p>
              <a:p>
                <a:pPr marL="974701" indent="-115885">
                  <a:buFont typeface="Arial" panose="020B0604020202020204" pitchFamily="34" charset="0"/>
                  <a:buChar char="•"/>
                </a:pPr>
                <a:r>
                  <a:rPr lang="en-US" b="1" i="1"/>
                  <a:t>Chú ý</a:t>
                </a:r>
                <a:r>
                  <a:rPr lang="en-US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/>
                  <a:t> không có nghĩa.</a:t>
                </a:r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31" y="961726"/>
                <a:ext cx="11830340" cy="5105415"/>
              </a:xfrm>
              <a:prstGeom prst="rect">
                <a:avLst/>
              </a:prstGeom>
              <a:blipFill>
                <a:blip r:embed="rId4"/>
                <a:stretch>
                  <a:fillRect l="-1287" t="-274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=""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99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231FD6D-7D2D-4695-988F-B57961E47D78}"/>
              </a:ext>
            </a:extLst>
          </p:cNvPr>
          <p:cNvGrpSpPr/>
          <p:nvPr/>
        </p:nvGrpSpPr>
        <p:grpSpPr>
          <a:xfrm>
            <a:off x="-691829" y="1343991"/>
            <a:ext cx="11778801" cy="4552284"/>
            <a:chOff x="-1218462" y="1014150"/>
            <a:chExt cx="11778801" cy="5329684"/>
          </a:xfrm>
        </p:grpSpPr>
        <p:pic>
          <p:nvPicPr>
            <p:cNvPr id="26" name="Picture 345" descr="shadow_1_m">
              <a:extLst>
                <a:ext uri="{FF2B5EF4-FFF2-40B4-BE49-F238E27FC236}">
                  <a16:creationId xmlns="" xmlns:a16="http://schemas.microsoft.com/office/drawing/2014/main" id="{400E259B-1989-4639-A364-F80EBDDFD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45" descr="shadow_1_m">
              <a:extLst>
                <a:ext uri="{FF2B5EF4-FFF2-40B4-BE49-F238E27FC236}">
                  <a16:creationId xmlns="" xmlns:a16="http://schemas.microsoft.com/office/drawing/2014/main" id="{8C7E3998-A8B4-4A67-BC2C-B9B56602C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rot="16200000">
              <a:off x="4641492" y="-130871"/>
              <a:ext cx="58893" cy="1177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7485" y="625417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6549" y="6284181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463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=""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=""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831" y="961726"/>
                <a:ext cx="11830340" cy="510541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b="1">
                    <a:ea typeface="Yu Gothic" panose="020B0400000000000000" pitchFamily="34" charset="-128"/>
                  </a:rPr>
                  <a:t>. </a:t>
                </a:r>
                <a:r>
                  <a:rPr lang="vi-VN" b="1">
                    <a:solidFill>
                      <a:srgbClr val="0000CC"/>
                    </a:solidFill>
                  </a:rPr>
                  <a:t>Khái niệm lũy thừa </a:t>
                </a:r>
              </a:p>
              <a:p>
                <a:r>
                  <a:rPr lang="en-US" b="1">
                    <a:latin typeface="Yu Gothic" panose="020B0400000000000000" pitchFamily="34" charset="-128"/>
                    <a:ea typeface="Yu Gothic" panose="020B0400000000000000" pitchFamily="34" charset="-128"/>
                  </a:rPr>
                  <a:t>     </a:t>
                </a:r>
              </a:p>
              <a:p>
                <a:r>
                  <a:rPr lang="en-US" b="1">
                    <a:latin typeface="Yu Gothic" panose="020B0400000000000000" pitchFamily="34" charset="-128"/>
                    <a:ea typeface="Yu Gothic" panose="020B0400000000000000" pitchFamily="34" charset="-128"/>
                  </a:rPr>
                  <a:t>	⓷. </a:t>
                </a:r>
                <a:r>
                  <a:rPr lang="en-US" b="1"/>
                  <a:t>Luỹ thừa với số mũ hữu tỉ:</a:t>
                </a:r>
              </a:p>
              <a:p>
                <a:r>
                  <a:rPr lang="en-US"/>
                  <a:t>	</a:t>
                </a: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Cho số thực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dương và số hữu tỉ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trong đó 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/>
              </a:p>
              <a:p>
                <a:r>
                  <a:rPr lang="en-US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	</a:t>
                </a: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Luỹ thừa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với số mũ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/>
                  <a:t> là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/>
                  <a:t> xác định bởi </a:t>
                </a:r>
                <a:endParaRPr lang="vi-VN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borderBox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31" y="961726"/>
                <a:ext cx="11830340" cy="5105415"/>
              </a:xfrm>
              <a:prstGeom prst="rect">
                <a:avLst/>
              </a:prstGeom>
              <a:blipFill>
                <a:blip r:embed="rId4"/>
                <a:stretch>
                  <a:fillRect l="-1287" t="-274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=""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99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231FD6D-7D2D-4695-988F-B57961E47D78}"/>
              </a:ext>
            </a:extLst>
          </p:cNvPr>
          <p:cNvGrpSpPr/>
          <p:nvPr/>
        </p:nvGrpSpPr>
        <p:grpSpPr>
          <a:xfrm>
            <a:off x="-691829" y="1343991"/>
            <a:ext cx="11778801" cy="4552284"/>
            <a:chOff x="-1218462" y="1014150"/>
            <a:chExt cx="11778801" cy="5329684"/>
          </a:xfrm>
        </p:grpSpPr>
        <p:pic>
          <p:nvPicPr>
            <p:cNvPr id="26" name="Picture 345" descr="shadow_1_m">
              <a:extLst>
                <a:ext uri="{FF2B5EF4-FFF2-40B4-BE49-F238E27FC236}">
                  <a16:creationId xmlns="" xmlns:a16="http://schemas.microsoft.com/office/drawing/2014/main" id="{400E259B-1989-4639-A364-F80EBDDFD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45" descr="shadow_1_m">
              <a:extLst>
                <a:ext uri="{FF2B5EF4-FFF2-40B4-BE49-F238E27FC236}">
                  <a16:creationId xmlns="" xmlns:a16="http://schemas.microsoft.com/office/drawing/2014/main" id="{8C7E3998-A8B4-4A67-BC2C-B9B56602C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rot="16200000">
              <a:off x="4641492" y="-130871"/>
              <a:ext cx="58893" cy="1177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7485" y="625417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2155" y="6284181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811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=""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=""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831" y="961726"/>
                <a:ext cx="11830340" cy="510541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b="1">
                    <a:ea typeface="Yu Gothic" panose="020B0400000000000000" pitchFamily="34" charset="-128"/>
                  </a:rPr>
                  <a:t>. </a:t>
                </a:r>
                <a:r>
                  <a:rPr lang="vi-VN" b="1">
                    <a:solidFill>
                      <a:srgbClr val="0000CC"/>
                    </a:solidFill>
                  </a:rPr>
                  <a:t>Khái niệm lũy thừa </a:t>
                </a:r>
              </a:p>
              <a:p>
                <a:r>
                  <a:rPr lang="en-US" b="1">
                    <a:latin typeface="Yu Gothic" panose="020B0400000000000000" pitchFamily="34" charset="-128"/>
                    <a:ea typeface="Yu Gothic" panose="020B0400000000000000" pitchFamily="34" charset="-128"/>
                  </a:rPr>
                  <a:t>     </a:t>
                </a:r>
              </a:p>
              <a:p>
                <a:r>
                  <a:rPr lang="en-US" b="1">
                    <a:latin typeface="Yu Gothic" panose="020B0400000000000000" pitchFamily="34" charset="-128"/>
                    <a:ea typeface="Yu Gothic" panose="020B0400000000000000" pitchFamily="34" charset="-128"/>
                  </a:rPr>
                  <a:t>	⓸. </a:t>
                </a:r>
                <a:r>
                  <a:rPr lang="en-US" b="1"/>
                  <a:t>Luỹ thừa với số mũ vô tỉ</a:t>
                </a:r>
              </a:p>
              <a:p>
                <a:r>
                  <a:rPr lang="en-US"/>
                  <a:t>	</a:t>
                </a: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Ta gọi giới hạn của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sSub>
                              <m:sSub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/>
                  <a:t> là luỹ thừa cùa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với số mũ</a:t>
                </a:r>
              </a:p>
              <a:p>
                <a:r>
                  <a:rPr lang="en-US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kí hiệu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r>
                  <a:rPr lang="en-US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>
                            <a:sym typeface="Wingdings" panose="05000000000000000000" pitchFamily="2" charset="2"/>
                          </a:rPr>
                          <m:t>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/>
                  <a:t>  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/>
                  <a:t>      </a:t>
                </a:r>
                <a:endParaRPr lang="vi-VN"/>
              </a:p>
              <a:p>
                <a:r>
                  <a:rPr lang="en-US" b="1" i="1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ym typeface="Wingdings" panose="05000000000000000000" pitchFamily="2" charset="2"/>
                      </a:rPr>
                      <m:t></m:t>
                    </m:r>
                  </m:oMath>
                </a14:m>
                <a:r>
                  <a:rPr lang="en-US" b="1" i="1"/>
                  <a:t>Chú ý.</a:t>
                </a:r>
                <a:r>
                  <a:rPr lang="en-US"/>
                  <a:t> Từ định nghĩa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31" y="961726"/>
                <a:ext cx="11830340" cy="5105415"/>
              </a:xfrm>
              <a:prstGeom prst="rect">
                <a:avLst/>
              </a:prstGeom>
              <a:blipFill>
                <a:blip r:embed="rId4"/>
                <a:stretch>
                  <a:fillRect l="-1287" t="-274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=""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99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231FD6D-7D2D-4695-988F-B57961E47D78}"/>
              </a:ext>
            </a:extLst>
          </p:cNvPr>
          <p:cNvGrpSpPr/>
          <p:nvPr/>
        </p:nvGrpSpPr>
        <p:grpSpPr>
          <a:xfrm>
            <a:off x="-691829" y="1343991"/>
            <a:ext cx="11778801" cy="4552284"/>
            <a:chOff x="-1218462" y="1014150"/>
            <a:chExt cx="11778801" cy="5329684"/>
          </a:xfrm>
        </p:grpSpPr>
        <p:pic>
          <p:nvPicPr>
            <p:cNvPr id="26" name="Picture 345" descr="shadow_1_m">
              <a:extLst>
                <a:ext uri="{FF2B5EF4-FFF2-40B4-BE49-F238E27FC236}">
                  <a16:creationId xmlns="" xmlns:a16="http://schemas.microsoft.com/office/drawing/2014/main" id="{400E259B-1989-4639-A364-F80EBDDFD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45" descr="shadow_1_m">
              <a:extLst>
                <a:ext uri="{FF2B5EF4-FFF2-40B4-BE49-F238E27FC236}">
                  <a16:creationId xmlns="" xmlns:a16="http://schemas.microsoft.com/office/drawing/2014/main" id="{8C7E3998-A8B4-4A67-BC2C-B9B56602C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rot="16200000">
              <a:off x="4641492" y="-130871"/>
              <a:ext cx="58893" cy="1177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7485" y="625417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5033" y="6307612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9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=""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=""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831" y="1011037"/>
                <a:ext cx="11830340" cy="510541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b="1">
                    <a:ea typeface="Yu Gothic" panose="020B0400000000000000" pitchFamily="34" charset="-128"/>
                  </a:rPr>
                  <a:t>. </a:t>
                </a:r>
                <a:r>
                  <a:rPr lang="vi-VN" b="1">
                    <a:solidFill>
                      <a:srgbClr val="0000CC"/>
                    </a:solidFill>
                  </a:rPr>
                  <a:t>Khái niệm lũy thừa </a:t>
                </a:r>
              </a:p>
              <a:p>
                <a:r>
                  <a:rPr lang="en-US" b="1">
                    <a:latin typeface="Yu Gothic" panose="020B0400000000000000" pitchFamily="34" charset="-128"/>
                    <a:ea typeface="Yu Gothic" panose="020B0400000000000000" pitchFamily="34" charset="-128"/>
                  </a:rPr>
                  <a:t>     </a:t>
                </a:r>
              </a:p>
              <a:p>
                <a:r>
                  <a:rPr lang="en-US" b="1">
                    <a:latin typeface="Yu Gothic" panose="020B0400000000000000" pitchFamily="34" charset="-128"/>
                    <a:ea typeface="Yu Gothic" panose="020B0400000000000000" pitchFamily="34" charset="-128"/>
                  </a:rPr>
                  <a:t>	⓹. </a:t>
                </a:r>
                <a:r>
                  <a:rPr lang="en-US" b="1"/>
                  <a:t>Tính chất của lũy thừa với số mũ thực</a:t>
                </a:r>
                <a:r>
                  <a:rPr lang="en-US"/>
                  <a:t>	</a:t>
                </a:r>
              </a:p>
              <a:p>
                <a:pPr marL="1311242">
                  <a:tabLst>
                    <a:tab pos="1311242" algn="l"/>
                    <a:tab pos="1371566" algn="l"/>
                  </a:tabLst>
                </a:pPr>
                <a:r>
                  <a:rPr lang="en-US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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là những số thực dương;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/>
                  <a:t> là những số thực tuỳ ý. Khi đó, ta có:</a:t>
                </a:r>
                <a:endParaRPr lang="vi-VN"/>
              </a:p>
              <a:p>
                <a:pPr marL="1768430" indent="-457189">
                  <a:buFont typeface="Arial" panose="020B0604020202020204" pitchFamily="34" charset="0"/>
                  <a:buChar char="•"/>
                  <a:tabLst>
                    <a:tab pos="1311242" algn="l"/>
                    <a:tab pos="1371566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vi-VN"/>
              </a:p>
              <a:p>
                <a:pPr marL="1768430" indent="-457189">
                  <a:buFont typeface="Arial" panose="020B0604020202020204" pitchFamily="34" charset="0"/>
                  <a:buChar char="•"/>
                  <a:tabLst>
                    <a:tab pos="1311242" algn="l"/>
                    <a:tab pos="1371566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𝛼𝛽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vi-VN" i="1"/>
              </a:p>
              <a:p>
                <a:pPr marL="1768430" indent="-457189">
                  <a:buFont typeface="Arial" panose="020B0604020202020204" pitchFamily="34" charset="0"/>
                  <a:buChar char="•"/>
                  <a:tabLst>
                    <a:tab pos="1311242" algn="l"/>
                    <a:tab pos="1371566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31" y="1011037"/>
                <a:ext cx="11830340" cy="5105415"/>
              </a:xfrm>
              <a:prstGeom prst="rect">
                <a:avLst/>
              </a:prstGeom>
              <a:blipFill>
                <a:blip r:embed="rId4"/>
                <a:stretch>
                  <a:fillRect l="-1287" t="-274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=""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99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231FD6D-7D2D-4695-988F-B57961E47D78}"/>
              </a:ext>
            </a:extLst>
          </p:cNvPr>
          <p:cNvGrpSpPr/>
          <p:nvPr/>
        </p:nvGrpSpPr>
        <p:grpSpPr>
          <a:xfrm>
            <a:off x="-691827" y="1934939"/>
            <a:ext cx="11778801" cy="4552284"/>
            <a:chOff x="-1218462" y="1014150"/>
            <a:chExt cx="11778801" cy="5329684"/>
          </a:xfrm>
        </p:grpSpPr>
        <p:pic>
          <p:nvPicPr>
            <p:cNvPr id="26" name="Picture 345" descr="shadow_1_m">
              <a:extLst>
                <a:ext uri="{FF2B5EF4-FFF2-40B4-BE49-F238E27FC236}">
                  <a16:creationId xmlns="" xmlns:a16="http://schemas.microsoft.com/office/drawing/2014/main" id="{400E259B-1989-4639-A364-F80EBDDFD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45" descr="shadow_1_m">
              <a:extLst>
                <a:ext uri="{FF2B5EF4-FFF2-40B4-BE49-F238E27FC236}">
                  <a16:creationId xmlns="" xmlns:a16="http://schemas.microsoft.com/office/drawing/2014/main" id="{8C7E3998-A8B4-4A67-BC2C-B9B56602C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rot="16200000">
              <a:off x="4641492" y="-130871"/>
              <a:ext cx="58893" cy="1177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7485" y="625417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7913" y="6297477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625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30" y="128041"/>
            <a:ext cx="738457" cy="685801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5" y="1793218"/>
              <a:ext cx="595035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Hexagon 26">
            <a:extLst>
              <a:ext uri="{FF2B5EF4-FFF2-40B4-BE49-F238E27FC236}">
                <a16:creationId xmlns=""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5" y="128038"/>
            <a:ext cx="5446567" cy="594351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1F9ED2D-C56C-485E-BB13-F68F1FC6F4C6}"/>
              </a:ext>
            </a:extLst>
          </p:cNvPr>
          <p:cNvGrpSpPr/>
          <p:nvPr/>
        </p:nvGrpSpPr>
        <p:grpSpPr>
          <a:xfrm>
            <a:off x="251406" y="1151696"/>
            <a:ext cx="11762703" cy="4597808"/>
            <a:chOff x="214648" y="1254220"/>
            <a:chExt cx="11762703" cy="4597808"/>
          </a:xfrm>
        </p:grpSpPr>
        <p:sp>
          <p:nvSpPr>
            <p:cNvPr id="18" name="Content Placeholder 2">
              <a:extLst>
                <a:ext uri="{FF2B5EF4-FFF2-40B4-BE49-F238E27FC236}">
                  <a16:creationId xmlns="" xmlns:a16="http://schemas.microsoft.com/office/drawing/2014/main" id="{5C607D02-F3EA-4874-B48F-93ED609CEE50}"/>
                </a:ext>
              </a:extLst>
            </p:cNvPr>
            <p:cNvSpPr txBox="1">
              <a:spLocks/>
            </p:cNvSpPr>
            <p:nvPr/>
          </p:nvSpPr>
          <p:spPr>
            <a:xfrm>
              <a:off x="214648" y="1581871"/>
              <a:ext cx="11762703" cy="4270157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00CC"/>
              </a:solidFill>
              <a:prstDash val="sysDash"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ym typeface="Wingdings 2" panose="05020102010507070707" pitchFamily="18" charset="2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1C5BF100-4FBE-4CB4-B6E7-1F7B5CF0B112}"/>
                </a:ext>
              </a:extLst>
            </p:cNvPr>
            <p:cNvGrpSpPr/>
            <p:nvPr/>
          </p:nvGrpSpPr>
          <p:grpSpPr>
            <a:xfrm>
              <a:off x="246736" y="1254220"/>
              <a:ext cx="10666562" cy="657742"/>
              <a:chOff x="2647129" y="2236893"/>
              <a:chExt cx="10666562" cy="657742"/>
            </a:xfrm>
          </p:grpSpPr>
          <p:sp>
            <p:nvSpPr>
              <p:cNvPr id="14" name="Hexagon 26">
                <a:extLst>
                  <a:ext uri="{FF2B5EF4-FFF2-40B4-BE49-F238E27FC236}">
                    <a16:creationId xmlns="" xmlns:a16="http://schemas.microsoft.com/office/drawing/2014/main" id="{B3E21DF9-1EE7-48EE-81BF-7969A2791AC5}"/>
                  </a:ext>
                </a:extLst>
              </p:cNvPr>
              <p:cNvSpPr/>
              <p:nvPr/>
            </p:nvSpPr>
            <p:spPr bwMode="auto">
              <a:xfrm>
                <a:off x="2647129" y="2241821"/>
                <a:ext cx="3309942" cy="652814"/>
              </a:xfrm>
              <a:prstGeom prst="hexagon">
                <a:avLst>
                  <a:gd name="adj" fmla="val 31838"/>
                  <a:gd name="vf" fmla="val 11547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rgbClr val="C00000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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</a:rPr>
                  <a:t>Dạng 1:</a:t>
                </a:r>
                <a:endParaRPr lang="en-US" sz="3733" b="1" kern="0" dirty="0">
                  <a:solidFill>
                    <a:srgbClr val="0000CC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5" name="Chevron 29">
                <a:extLst>
                  <a:ext uri="{FF2B5EF4-FFF2-40B4-BE49-F238E27FC236}">
                    <a16:creationId xmlns="" xmlns:a16="http://schemas.microsoft.com/office/drawing/2014/main" id="{99BFC4DC-7A33-4BEA-AAE9-33513B37C698}"/>
                  </a:ext>
                </a:extLst>
              </p:cNvPr>
              <p:cNvSpPr/>
              <p:nvPr/>
            </p:nvSpPr>
            <p:spPr bwMode="auto">
              <a:xfrm>
                <a:off x="5788841" y="2236893"/>
                <a:ext cx="7524850" cy="652813"/>
              </a:xfrm>
              <a:prstGeom prst="chevron">
                <a:avLst>
                  <a:gd name="adj" fmla="val 3404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733" b="1">
                    <a:solidFill>
                      <a:srgbClr val="FF0000"/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Tính giá trị của biểu thức</a:t>
                </a:r>
                <a:endParaRPr lang="en-US" sz="3733" b="1" kern="0" dirty="0">
                  <a:solidFill>
                    <a:srgbClr val="FF0000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>
                <a:extLst>
                  <a:ext uri="{FF2B5EF4-FFF2-40B4-BE49-F238E27FC236}">
                    <a16:creationId xmlns="" xmlns:a16="http://schemas.microsoft.com/office/drawing/2014/main" id="{2B2853A7-18F7-4ED0-A163-BA3E008E32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406" y="2252470"/>
                <a:ext cx="11737327" cy="3287145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267" b="1" dirty="0">
                    <a:sym typeface="Wingdings 2" panose="05020102010507070707" pitchFamily="18" charset="2"/>
                  </a:rPr>
                  <a:t></a:t>
                </a:r>
                <a:r>
                  <a:rPr lang="en-US" sz="4267" b="1" i="1" dirty="0" err="1">
                    <a:solidFill>
                      <a:srgbClr val="0000CC"/>
                    </a:solidFill>
                  </a:rPr>
                  <a:t>Phương</a:t>
                </a:r>
                <a:r>
                  <a:rPr lang="en-US" sz="4267" b="1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4267" b="1" i="1" dirty="0" err="1">
                    <a:solidFill>
                      <a:srgbClr val="0000CC"/>
                    </a:solidFill>
                  </a:rPr>
                  <a:t>pháp</a:t>
                </a:r>
                <a:r>
                  <a:rPr lang="en-US" sz="4267" b="1" i="1" dirty="0"/>
                  <a:t>  </a:t>
                </a:r>
                <a:endParaRPr lang="vi-VN" sz="4267" dirty="0"/>
              </a:p>
              <a:p>
                <a:pPr algn="just"/>
                <a:r>
                  <a:rPr lang="en-US" sz="4267" dirty="0">
                    <a:sym typeface="Wingdings 2" panose="05020102010507070707" pitchFamily="18" charset="2"/>
                  </a:rPr>
                  <a:t> </a:t>
                </a:r>
                <a:r>
                  <a:rPr lang="en-US" sz="4267" dirty="0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</a:t>
                </a:r>
                <a:r>
                  <a:rPr lang="en-US" sz="4267" dirty="0"/>
                  <a:t>. </a:t>
                </a:r>
                <a:r>
                  <a:rPr lang="en-US" sz="4267" dirty="0" err="1"/>
                  <a:t>á</a:t>
                </a:r>
                <a:r>
                  <a:rPr lang="en-US" sz="4267" dirty="0" err="1" smtClean="0"/>
                  <a:t>p</a:t>
                </a:r>
                <a:r>
                  <a:rPr lang="en-US" sz="4267" dirty="0" smtClean="0"/>
                  <a:t> </a:t>
                </a:r>
                <a:r>
                  <a:rPr lang="en-US" sz="4267" dirty="0" err="1"/>
                  <a:t>dụng</a:t>
                </a:r>
                <a:r>
                  <a:rPr lang="en-US" sz="4267" dirty="0"/>
                  <a:t> </a:t>
                </a:r>
                <a:r>
                  <a:rPr lang="en-US" sz="4267" dirty="0" err="1"/>
                  <a:t>các</a:t>
                </a:r>
                <a:r>
                  <a:rPr lang="en-US" sz="4267" dirty="0"/>
                  <a:t> </a:t>
                </a:r>
                <a:r>
                  <a:rPr lang="en-US" sz="4267" dirty="0" err="1"/>
                  <a:t>công</a:t>
                </a:r>
                <a:r>
                  <a:rPr lang="en-US" sz="4267" dirty="0"/>
                  <a:t> </a:t>
                </a:r>
                <a:r>
                  <a:rPr lang="en-US" sz="4267" dirty="0" err="1"/>
                  <a:t>thức</a:t>
                </a:r>
                <a:r>
                  <a:rPr lang="en-US" sz="4267" dirty="0"/>
                  <a:t> </a:t>
                </a:r>
                <a:r>
                  <a:rPr lang="en-US" sz="4267" dirty="0" err="1"/>
                  <a:t>của</a:t>
                </a:r>
                <a:r>
                  <a:rPr lang="en-US" sz="4267" dirty="0"/>
                  <a:t> </a:t>
                </a:r>
                <a:r>
                  <a:rPr lang="en-US" sz="4267" dirty="0" err="1"/>
                  <a:t>lũy</a:t>
                </a:r>
                <a:r>
                  <a:rPr lang="en-US" sz="4267" dirty="0"/>
                  <a:t> </a:t>
                </a:r>
                <a:r>
                  <a:rPr lang="en-US" sz="4267" dirty="0" err="1"/>
                  <a:t>thừa</a:t>
                </a:r>
                <a:r>
                  <a:rPr lang="en-US" sz="4267" dirty="0"/>
                  <a:t> </a:t>
                </a:r>
                <a:r>
                  <a:rPr lang="en-US" sz="4267" dirty="0" err="1"/>
                  <a:t>với</a:t>
                </a:r>
                <a:r>
                  <a:rPr lang="en-US" sz="4267" dirty="0"/>
                  <a:t> </a:t>
                </a:r>
                <a:r>
                  <a:rPr lang="en-US" sz="4267" dirty="0" err="1"/>
                  <a:t>số</a:t>
                </a:r>
                <a:r>
                  <a:rPr lang="en-US" sz="4267" dirty="0"/>
                  <a:t> </a:t>
                </a:r>
                <a:r>
                  <a:rPr lang="en-US" sz="4267" dirty="0" err="1"/>
                  <a:t>mũ</a:t>
                </a:r>
                <a:r>
                  <a:rPr lang="en-US" sz="4267" dirty="0"/>
                  <a:t> </a:t>
                </a:r>
                <a:r>
                  <a:rPr lang="en-US" sz="4267" dirty="0" err="1"/>
                  <a:t>thực</a:t>
                </a:r>
                <a:r>
                  <a:rPr lang="en-US" sz="4267" dirty="0"/>
                  <a:t> </a:t>
                </a:r>
                <a:r>
                  <a:rPr lang="en-US" sz="4267" dirty="0" err="1"/>
                  <a:t>và</a:t>
                </a:r>
                <a:r>
                  <a:rPr lang="en-US" sz="4267" dirty="0"/>
                  <a:t> </a:t>
                </a:r>
                <a:r>
                  <a:rPr lang="en-US" sz="4267" dirty="0" err="1"/>
                  <a:t>công</a:t>
                </a:r>
                <a:r>
                  <a:rPr lang="en-US" sz="4267" dirty="0"/>
                  <a:t> </a:t>
                </a:r>
                <a:r>
                  <a:rPr lang="en-US" sz="4267" dirty="0" err="1"/>
                  <a:t>thức</a:t>
                </a:r>
                <a:r>
                  <a:rPr lang="en-US" sz="4267" dirty="0"/>
                  <a:t> </a:t>
                </a:r>
                <a:r>
                  <a:rPr lang="en-US" sz="4267" dirty="0" err="1"/>
                  <a:t>về</a:t>
                </a:r>
                <a:r>
                  <a:rPr lang="en-US" sz="4267" dirty="0"/>
                  <a:t> </a:t>
                </a:r>
                <a:r>
                  <a:rPr lang="en-US" sz="4267" dirty="0" err="1"/>
                  <a:t>căn</a:t>
                </a:r>
                <a:r>
                  <a:rPr lang="en-US" sz="4267" dirty="0"/>
                  <a:t> </a:t>
                </a:r>
                <a:r>
                  <a:rPr lang="en-US" sz="4267" dirty="0" err="1"/>
                  <a:t>bậc</a:t>
                </a:r>
                <a:r>
                  <a:rPr lang="en-US" sz="4267" dirty="0"/>
                  <a:t> </a:t>
                </a:r>
                <a14:m>
                  <m:oMath xmlns:m="http://schemas.openxmlformats.org/officeDocument/2006/math">
                    <m:r>
                      <a:rPr lang="en-US" sz="4267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267" dirty="0"/>
                  <a:t>.</a:t>
                </a:r>
              </a:p>
              <a:p>
                <a:pPr algn="just"/>
                <a:r>
                  <a:rPr lang="en-US" sz="4267" dirty="0"/>
                  <a:t> </a:t>
                </a:r>
                <a:r>
                  <a:rPr lang="en-US" sz="4267" dirty="0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</a:t>
                </a:r>
                <a:r>
                  <a:rPr lang="en-US" sz="4267" dirty="0"/>
                  <a:t>. </a:t>
                </a:r>
                <a:r>
                  <a:rPr lang="en-US" sz="4267" dirty="0" err="1"/>
                  <a:t>Sử</a:t>
                </a:r>
                <a:r>
                  <a:rPr lang="en-US" sz="4267" dirty="0"/>
                  <a:t> </a:t>
                </a:r>
                <a:r>
                  <a:rPr lang="en-US" sz="4267" dirty="0" err="1"/>
                  <a:t>dụng</a:t>
                </a:r>
                <a:r>
                  <a:rPr lang="en-US" sz="4267" dirty="0"/>
                  <a:t> </a:t>
                </a:r>
                <a:r>
                  <a:rPr lang="en-US" sz="4267" dirty="0" err="1"/>
                  <a:t>máy</a:t>
                </a:r>
                <a:r>
                  <a:rPr lang="en-US" sz="4267" dirty="0"/>
                  <a:t> </a:t>
                </a:r>
                <a:r>
                  <a:rPr lang="en-US" sz="4267" dirty="0" err="1"/>
                  <a:t>tính</a:t>
                </a:r>
                <a:r>
                  <a:rPr lang="en-US" sz="4267" dirty="0"/>
                  <a:t> </a:t>
                </a:r>
                <a:r>
                  <a:rPr lang="en-US" sz="4267" dirty="0" err="1"/>
                  <a:t>cầm</a:t>
                </a:r>
                <a:r>
                  <a:rPr lang="en-US" sz="4267" dirty="0"/>
                  <a:t> </a:t>
                </a:r>
                <a:r>
                  <a:rPr lang="en-US" sz="4267" dirty="0" err="1"/>
                  <a:t>tay</a:t>
                </a:r>
                <a:r>
                  <a:rPr lang="en-US" sz="4267" dirty="0"/>
                  <a:t>.</a:t>
                </a:r>
              </a:p>
            </p:txBody>
          </p:sp>
        </mc:Choice>
        <mc:Fallback>
          <p:sp>
            <p:nvSpPr>
              <p:cNvPr id="2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853A7-18F7-4ED0-A163-BA3E008E3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6" y="2252470"/>
                <a:ext cx="11737327" cy="3287145"/>
              </a:xfrm>
              <a:prstGeom prst="rect">
                <a:avLst/>
              </a:prstGeom>
              <a:blipFill rotWithShape="0">
                <a:blip r:embed="rId5"/>
                <a:stretch>
                  <a:fillRect l="-2025" t="-5741" r="-1973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7485" y="625417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6549" y="6350033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8897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019" y="1003122"/>
                <a:ext cx="11951976" cy="26376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3600" b="1" u="sng">
                    <a:solidFill>
                      <a:srgbClr val="0000CC"/>
                    </a:solidFill>
                  </a:rPr>
                  <a:t>Câu 1:</a:t>
                </a:r>
                <a:r>
                  <a:rPr lang="vi-VN" sz="3600" b="1">
                    <a:solidFill>
                      <a:srgbClr val="0000CC"/>
                    </a:solidFill>
                  </a:rPr>
                  <a:t>  </a:t>
                </a:r>
                <a:r>
                  <a:rPr lang="it-IT" sz="3600" dirty="0"/>
                  <a:t>Tính giá trị biểu thức </a:t>
                </a:r>
                <a:endParaRPr lang="vi-VN" sz="36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625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/>
                  <a:t>.</a:t>
                </a:r>
                <a:endParaRPr lang="vi-VN" sz="3600" dirty="0"/>
              </a:p>
              <a:p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Ⓐ</a:t>
                </a:r>
                <a:r>
                  <a:rPr lang="it-IT" b="1"/>
                  <a:t>. </a:t>
                </a:r>
                <a:r>
                  <a:rPr lang="it-IT" dirty="0"/>
                  <a:t>14</a:t>
                </a:r>
                <a:r>
                  <a:rPr lang="it-IT"/>
                  <a:t>.</a:t>
                </a:r>
                <a:r>
                  <a:rPr lang="vi-VN"/>
                  <a:t>                    </a:t>
                </a:r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Ⓑ</a:t>
                </a:r>
                <a:r>
                  <a:rPr lang="it-IT"/>
                  <a:t>. </a:t>
                </a:r>
                <a:r>
                  <a:rPr lang="it-IT" dirty="0"/>
                  <a:t>12</a:t>
                </a:r>
                <a:r>
                  <a:rPr lang="it-IT"/>
                  <a:t>.</a:t>
                </a:r>
                <a:r>
                  <a:rPr lang="vi-VN"/>
                  <a:t>                     </a:t>
                </a:r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Ⓒ</a:t>
                </a:r>
                <a:r>
                  <a:rPr lang="it-IT"/>
                  <a:t>. </a:t>
                </a:r>
                <a:r>
                  <a:rPr lang="it-IT" dirty="0"/>
                  <a:t>11</a:t>
                </a:r>
                <a:r>
                  <a:rPr lang="it-IT"/>
                  <a:t>.</a:t>
                </a:r>
                <a:r>
                  <a:rPr lang="vi-VN"/>
                  <a:t>                      </a:t>
                </a:r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Ⓓ</a:t>
                </a:r>
                <a:r>
                  <a:rPr lang="it-IT"/>
                  <a:t>. </a:t>
                </a:r>
                <a:r>
                  <a:rPr lang="it-IT" dirty="0"/>
                  <a:t>10.</a:t>
                </a:r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9" y="1003122"/>
                <a:ext cx="11951976" cy="2637677"/>
              </a:xfrm>
              <a:prstGeom prst="rect">
                <a:avLst/>
              </a:prstGeom>
              <a:blipFill>
                <a:blip r:embed="rId5"/>
                <a:stretch>
                  <a:fillRect l="-1477" t="-576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893" y="3685739"/>
                <a:ext cx="6230867" cy="2637677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0000CC"/>
                    </a:solidFill>
                  </a:rPr>
                  <a:t>giải</a:t>
                </a:r>
                <a:endParaRPr lang="vi-VN" dirty="0">
                  <a:solidFill>
                    <a:srgbClr val="00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dirty="0"/>
                  <a:t>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endParaRPr lang="vi-VN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vi-VN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vi-VN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3" y="3685739"/>
                <a:ext cx="6230867" cy="2637677"/>
              </a:xfrm>
              <a:prstGeom prst="rect">
                <a:avLst/>
              </a:prstGeom>
              <a:blipFill>
                <a:blip r:embed="rId6"/>
                <a:stretch>
                  <a:fillRect l="-2148" t="-6221" b="-4378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860BDC6-5F72-4A43-AB08-048A51722BA8}"/>
              </a:ext>
            </a:extLst>
          </p:cNvPr>
          <p:cNvSpPr txBox="1">
            <a:spLocks/>
          </p:cNvSpPr>
          <p:nvPr/>
        </p:nvSpPr>
        <p:spPr>
          <a:xfrm>
            <a:off x="6432889" y="3673100"/>
            <a:ext cx="5653347" cy="2637677"/>
          </a:xfrm>
          <a:prstGeom prst="rect">
            <a:avLst/>
          </a:prstGeom>
          <a:solidFill>
            <a:srgbClr val="CCEC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T</a:t>
            </a:r>
            <a:r>
              <a:rPr lang="en-US" b="1">
                <a:solidFill>
                  <a:srgbClr val="0000CC"/>
                </a:solidFill>
              </a:rPr>
              <a:t>rắc nghiệm</a:t>
            </a:r>
            <a:endParaRPr lang="vi-VN">
              <a:solidFill>
                <a:srgbClr val="0000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Dùng máy tính Casio,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Nhập đề bài bấm ra kết quả là đáp án B</a:t>
            </a:r>
            <a:endParaRPr lang="vi-VN" dirty="0"/>
          </a:p>
        </p:txBody>
      </p:sp>
      <p:sp>
        <p:nvSpPr>
          <p:cNvPr id="15" name="Freeform 47">
            <a:extLst>
              <a:ext uri="{FF2B5EF4-FFF2-40B4-BE49-F238E27FC236}">
                <a16:creationId xmlns="" xmlns:a16="http://schemas.microsoft.com/office/drawing/2014/main" id="{948E76C6-BBFF-4F52-BE1C-65A8B2C7275E}"/>
              </a:ext>
            </a:extLst>
          </p:cNvPr>
          <p:cNvSpPr/>
          <p:nvPr/>
        </p:nvSpPr>
        <p:spPr>
          <a:xfrm>
            <a:off x="3516829" y="2693967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77485" y="625417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82306" y="6321884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3884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019" y="1003122"/>
                <a:ext cx="11951976" cy="26376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b="1" u="sng">
                    <a:solidFill>
                      <a:srgbClr val="0000CC"/>
                    </a:solidFill>
                  </a:rPr>
                  <a:t>Câu 2:</a:t>
                </a:r>
                <a:r>
                  <a:rPr lang="en-US" sz="3600" b="1"/>
                  <a:t> </a:t>
                </a:r>
                <a:r>
                  <a:rPr lang="en-US" sz="3600" dirty="0" err="1"/>
                  <a:t>Chọn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mệnh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đề</a:t>
                </a:r>
                <a:r>
                  <a:rPr lang="en-US" sz="3600" dirty="0"/>
                  <a:t> </a:t>
                </a:r>
                <a:r>
                  <a:rPr lang="en-US" sz="3600" err="1"/>
                  <a:t>nào</a:t>
                </a:r>
                <a:r>
                  <a:rPr lang="en-US" sz="3600"/>
                  <a:t> đúng</a:t>
                </a:r>
                <a:endParaRPr lang="en-US" sz="3600" dirty="0"/>
              </a:p>
              <a:p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	Ⓐ</a:t>
                </a:r>
                <a:r>
                  <a:rPr lang="en-US" sz="3600" b="1"/>
                  <a:t>.</a:t>
                </a:r>
                <a:r>
                  <a:rPr lang="en-US" sz="36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600" dirty="0"/>
                  <a:t>.		</a:t>
                </a:r>
                <a:r>
                  <a:rPr lang="en-US" sz="3600"/>
                  <a:t>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Ⓑ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/>
                  <a:t>.		</a:t>
                </a:r>
                <a:endParaRPr lang="vi-VN" sz="3600" dirty="0"/>
              </a:p>
              <a:p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	Ⓒ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/>
                  <a:t>.		</a:t>
                </a:r>
                <a:r>
                  <a:rPr lang="en-US" sz="3600"/>
                  <a:t>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Ⓓ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/>
                  <a:t>.</a:t>
                </a:r>
                <a:endParaRPr lang="vi-VN" sz="3600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9" y="1003122"/>
                <a:ext cx="11951976" cy="2637677"/>
              </a:xfrm>
              <a:prstGeom prst="rect">
                <a:avLst/>
              </a:prstGeom>
              <a:blipFill>
                <a:blip r:embed="rId5"/>
                <a:stretch>
                  <a:fillRect l="-1477" t="-576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893" y="3685739"/>
                <a:ext cx="6230867" cy="2637677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/>
                  <a:t>Ta có</a:t>
                </a:r>
                <a:r>
                  <a:rPr lang="vi-VN" dirty="0"/>
                  <a:t>:</a:t>
                </a:r>
                <a:endParaRPr lang="vi-VN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Chọn B</a:t>
                </a:r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3" y="3685739"/>
                <a:ext cx="6230867" cy="2637677"/>
              </a:xfrm>
              <a:prstGeom prst="rect">
                <a:avLst/>
              </a:prstGeom>
              <a:blipFill>
                <a:blip r:embed="rId6"/>
                <a:stretch>
                  <a:fillRect l="-2344" t="-4839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860BDC6-5F72-4A43-AB08-048A51722BA8}"/>
              </a:ext>
            </a:extLst>
          </p:cNvPr>
          <p:cNvSpPr txBox="1">
            <a:spLocks/>
          </p:cNvSpPr>
          <p:nvPr/>
        </p:nvSpPr>
        <p:spPr>
          <a:xfrm>
            <a:off x="6432889" y="3685738"/>
            <a:ext cx="5653347" cy="2637677"/>
          </a:xfrm>
          <a:prstGeom prst="rect">
            <a:avLst/>
          </a:prstGeom>
          <a:solidFill>
            <a:srgbClr val="CCEC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T</a:t>
            </a:r>
            <a:r>
              <a:rPr lang="en-US" b="1">
                <a:solidFill>
                  <a:srgbClr val="0000CC"/>
                </a:solidFill>
              </a:rPr>
              <a:t>rắc nghiệm</a:t>
            </a:r>
            <a:endParaRPr lang="vi-VN">
              <a:solidFill>
                <a:srgbClr val="0000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Dùng máy tính Casio,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Nhập đề bài bằng cách xét hiệu bằng 0;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 Bấm ra kết quả là đáp án B</a:t>
            </a:r>
            <a:endParaRPr lang="vi-VN" dirty="0"/>
          </a:p>
        </p:txBody>
      </p:sp>
      <p:sp>
        <p:nvSpPr>
          <p:cNvPr id="15" name="Freeform 47">
            <a:extLst>
              <a:ext uri="{FF2B5EF4-FFF2-40B4-BE49-F238E27FC236}">
                <a16:creationId xmlns="" xmlns:a16="http://schemas.microsoft.com/office/drawing/2014/main" id="{867C9950-8244-4BED-A080-07EF82C9C6A7}"/>
              </a:ext>
            </a:extLst>
          </p:cNvPr>
          <p:cNvSpPr/>
          <p:nvPr/>
        </p:nvSpPr>
        <p:spPr>
          <a:xfrm>
            <a:off x="6884371" y="1661293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77485" y="6254176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82306" y="6323415"/>
            <a:ext cx="180289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857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2520</TotalTime>
  <Words>690</Words>
  <Application>Microsoft Office PowerPoint</Application>
  <PresentationFormat>Widescreen</PresentationFormat>
  <Paragraphs>178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Yu Gothic</vt:lpstr>
      <vt:lpstr>Yu Gothic Light</vt:lpstr>
      <vt:lpstr>Yu Gothic Medium</vt:lpstr>
      <vt:lpstr>Arial</vt:lpstr>
      <vt:lpstr>Calibri</vt:lpstr>
      <vt:lpstr>Calibri Light</vt:lpstr>
      <vt:lpstr>Cambria Math</vt:lpstr>
      <vt:lpstr>Chu Van An</vt:lpstr>
      <vt:lpstr>Comic Sans MS</vt:lpstr>
      <vt:lpstr>Duong Phuoc Sang</vt:lpstr>
      <vt:lpstr>UTM Swiss Condensed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227</cp:revision>
  <cp:lastPrinted>2020-09-03T05:58:56Z</cp:lastPrinted>
  <dcterms:created xsi:type="dcterms:W3CDTF">2020-08-16T09:33:36Z</dcterms:created>
  <dcterms:modified xsi:type="dcterms:W3CDTF">2021-10-30T13:52:10Z</dcterms:modified>
</cp:coreProperties>
</file>